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handoutMasterIdLst>
    <p:handoutMasterId r:id="rId90"/>
  </p:handoutMasterIdLst>
  <p:sldIdLst>
    <p:sldId id="328" r:id="rId2"/>
    <p:sldId id="656" r:id="rId3"/>
    <p:sldId id="618" r:id="rId4"/>
    <p:sldId id="617" r:id="rId5"/>
    <p:sldId id="619" r:id="rId6"/>
    <p:sldId id="572" r:id="rId7"/>
    <p:sldId id="544" r:id="rId8"/>
    <p:sldId id="566" r:id="rId9"/>
    <p:sldId id="567" r:id="rId10"/>
    <p:sldId id="568" r:id="rId11"/>
    <p:sldId id="569" r:id="rId12"/>
    <p:sldId id="570" r:id="rId13"/>
    <p:sldId id="571" r:id="rId14"/>
    <p:sldId id="651" r:id="rId15"/>
    <p:sldId id="650" r:id="rId16"/>
    <p:sldId id="588" r:id="rId17"/>
    <p:sldId id="582" r:id="rId18"/>
    <p:sldId id="597" r:id="rId19"/>
    <p:sldId id="585" r:id="rId20"/>
    <p:sldId id="580" r:id="rId21"/>
    <p:sldId id="583" r:id="rId22"/>
    <p:sldId id="593" r:id="rId23"/>
    <p:sldId id="595" r:id="rId24"/>
    <p:sldId id="594" r:id="rId25"/>
    <p:sldId id="598" r:id="rId26"/>
    <p:sldId id="581" r:id="rId27"/>
    <p:sldId id="641" r:id="rId28"/>
    <p:sldId id="576" r:id="rId29"/>
    <p:sldId id="620" r:id="rId30"/>
    <p:sldId id="577" r:id="rId31"/>
    <p:sldId id="578" r:id="rId32"/>
    <p:sldId id="599" r:id="rId33"/>
    <p:sldId id="575" r:id="rId34"/>
    <p:sldId id="600" r:id="rId35"/>
    <p:sldId id="586" r:id="rId36"/>
    <p:sldId id="587" r:id="rId37"/>
    <p:sldId id="642" r:id="rId38"/>
    <p:sldId id="608" r:id="rId39"/>
    <p:sldId id="623" r:id="rId40"/>
    <p:sldId id="624" r:id="rId41"/>
    <p:sldId id="610" r:id="rId42"/>
    <p:sldId id="611" r:id="rId43"/>
    <p:sldId id="612" r:id="rId44"/>
    <p:sldId id="613" r:id="rId45"/>
    <p:sldId id="614" r:id="rId46"/>
    <p:sldId id="615" r:id="rId47"/>
    <p:sldId id="616" r:id="rId48"/>
    <p:sldId id="596" r:id="rId49"/>
    <p:sldId id="573" r:id="rId50"/>
    <p:sldId id="622" r:id="rId51"/>
    <p:sldId id="574" r:id="rId52"/>
    <p:sldId id="590" r:id="rId53"/>
    <p:sldId id="591" r:id="rId54"/>
    <p:sldId id="592" r:id="rId55"/>
    <p:sldId id="564" r:id="rId56"/>
    <p:sldId id="625" r:id="rId57"/>
    <p:sldId id="621" r:id="rId58"/>
    <p:sldId id="652" r:id="rId59"/>
    <p:sldId id="653" r:id="rId60"/>
    <p:sldId id="654" r:id="rId61"/>
    <p:sldId id="655" r:id="rId62"/>
    <p:sldId id="643" r:id="rId63"/>
    <p:sldId id="657" r:id="rId64"/>
    <p:sldId id="627" r:id="rId65"/>
    <p:sldId id="634" r:id="rId66"/>
    <p:sldId id="632" r:id="rId67"/>
    <p:sldId id="631" r:id="rId68"/>
    <p:sldId id="633" r:id="rId69"/>
    <p:sldId id="639" r:id="rId70"/>
    <p:sldId id="636" r:id="rId71"/>
    <p:sldId id="637" r:id="rId72"/>
    <p:sldId id="644" r:id="rId73"/>
    <p:sldId id="628" r:id="rId74"/>
    <p:sldId id="629" r:id="rId75"/>
    <p:sldId id="645" r:id="rId76"/>
    <p:sldId id="638" r:id="rId77"/>
    <p:sldId id="646" r:id="rId78"/>
    <p:sldId id="647" r:id="rId79"/>
    <p:sldId id="648" r:id="rId80"/>
    <p:sldId id="649" r:id="rId81"/>
    <p:sldId id="626" r:id="rId82"/>
    <p:sldId id="605" r:id="rId83"/>
    <p:sldId id="601" r:id="rId84"/>
    <p:sldId id="602" r:id="rId85"/>
    <p:sldId id="603" r:id="rId86"/>
    <p:sldId id="604" r:id="rId87"/>
    <p:sldId id="417" r:id="rId88"/>
  </p:sldIdLst>
  <p:sldSz cx="9144000" cy="6858000" type="screen4x3"/>
  <p:notesSz cx="9144000" cy="6858000"/>
  <p:defaultTextStyle>
    <a:defPPr>
      <a:defRPr lang="en-US"/>
    </a:defPPr>
    <a:lvl1pPr algn="ctr" rtl="0" fontAlgn="base">
      <a:spcBef>
        <a:spcPct val="0"/>
      </a:spcBef>
      <a:spcAft>
        <a:spcPct val="0"/>
      </a:spcAft>
      <a:defRPr sz="2400" kern="1200">
        <a:solidFill>
          <a:srgbClr val="040D60"/>
        </a:solidFill>
        <a:latin typeface="Times New Roman" charset="0"/>
        <a:ea typeface="ＭＳ Ｐゴシック" charset="0"/>
        <a:cs typeface="ＭＳ Ｐゴシック" charset="0"/>
      </a:defRPr>
    </a:lvl1pPr>
    <a:lvl2pPr marL="457200" algn="ctr" rtl="0" fontAlgn="base">
      <a:spcBef>
        <a:spcPct val="0"/>
      </a:spcBef>
      <a:spcAft>
        <a:spcPct val="0"/>
      </a:spcAft>
      <a:defRPr sz="2400" kern="1200">
        <a:solidFill>
          <a:srgbClr val="040D60"/>
        </a:solidFill>
        <a:latin typeface="Times New Roman" charset="0"/>
        <a:ea typeface="ＭＳ Ｐゴシック" charset="0"/>
        <a:cs typeface="ＭＳ Ｐゴシック" charset="0"/>
      </a:defRPr>
    </a:lvl2pPr>
    <a:lvl3pPr marL="914400" algn="ctr" rtl="0" fontAlgn="base">
      <a:spcBef>
        <a:spcPct val="0"/>
      </a:spcBef>
      <a:spcAft>
        <a:spcPct val="0"/>
      </a:spcAft>
      <a:defRPr sz="2400" kern="1200">
        <a:solidFill>
          <a:srgbClr val="040D60"/>
        </a:solidFill>
        <a:latin typeface="Times New Roman" charset="0"/>
        <a:ea typeface="ＭＳ Ｐゴシック" charset="0"/>
        <a:cs typeface="ＭＳ Ｐゴシック" charset="0"/>
      </a:defRPr>
    </a:lvl3pPr>
    <a:lvl4pPr marL="1371600" algn="ctr" rtl="0" fontAlgn="base">
      <a:spcBef>
        <a:spcPct val="0"/>
      </a:spcBef>
      <a:spcAft>
        <a:spcPct val="0"/>
      </a:spcAft>
      <a:defRPr sz="2400" kern="1200">
        <a:solidFill>
          <a:srgbClr val="040D60"/>
        </a:solidFill>
        <a:latin typeface="Times New Roman" charset="0"/>
        <a:ea typeface="ＭＳ Ｐゴシック" charset="0"/>
        <a:cs typeface="ＭＳ Ｐゴシック" charset="0"/>
      </a:defRPr>
    </a:lvl4pPr>
    <a:lvl5pPr marL="1828800" algn="ctr" rtl="0" fontAlgn="base">
      <a:spcBef>
        <a:spcPct val="0"/>
      </a:spcBef>
      <a:spcAft>
        <a:spcPct val="0"/>
      </a:spcAft>
      <a:defRPr sz="2400" kern="1200">
        <a:solidFill>
          <a:srgbClr val="040D60"/>
        </a:solidFill>
        <a:latin typeface="Times New Roman" charset="0"/>
        <a:ea typeface="ＭＳ Ｐゴシック" charset="0"/>
        <a:cs typeface="ＭＳ Ｐゴシック" charset="0"/>
      </a:defRPr>
    </a:lvl5pPr>
    <a:lvl6pPr marL="2286000" algn="l" defTabSz="457200" rtl="0" eaLnBrk="1" latinLnBrk="0" hangingPunct="1">
      <a:defRPr sz="2400" kern="1200">
        <a:solidFill>
          <a:srgbClr val="040D60"/>
        </a:solidFill>
        <a:latin typeface="Times New Roman" charset="0"/>
        <a:ea typeface="ＭＳ Ｐゴシック" charset="0"/>
        <a:cs typeface="ＭＳ Ｐゴシック" charset="0"/>
      </a:defRPr>
    </a:lvl6pPr>
    <a:lvl7pPr marL="2743200" algn="l" defTabSz="457200" rtl="0" eaLnBrk="1" latinLnBrk="0" hangingPunct="1">
      <a:defRPr sz="2400" kern="1200">
        <a:solidFill>
          <a:srgbClr val="040D60"/>
        </a:solidFill>
        <a:latin typeface="Times New Roman" charset="0"/>
        <a:ea typeface="ＭＳ Ｐゴシック" charset="0"/>
        <a:cs typeface="ＭＳ Ｐゴシック" charset="0"/>
      </a:defRPr>
    </a:lvl7pPr>
    <a:lvl8pPr marL="3200400" algn="l" defTabSz="457200" rtl="0" eaLnBrk="1" latinLnBrk="0" hangingPunct="1">
      <a:defRPr sz="2400" kern="1200">
        <a:solidFill>
          <a:srgbClr val="040D60"/>
        </a:solidFill>
        <a:latin typeface="Times New Roman" charset="0"/>
        <a:ea typeface="ＭＳ Ｐゴシック" charset="0"/>
        <a:cs typeface="ＭＳ Ｐゴシック" charset="0"/>
      </a:defRPr>
    </a:lvl8pPr>
    <a:lvl9pPr marL="3657600" algn="l" defTabSz="457200" rtl="0" eaLnBrk="1" latinLnBrk="0" hangingPunct="1">
      <a:defRPr sz="2400" kern="1200">
        <a:solidFill>
          <a:srgbClr val="040D60"/>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CF480F"/>
    <a:srgbClr val="EDECB4"/>
    <a:srgbClr val="EED3C1"/>
    <a:srgbClr val="DAFB37"/>
    <a:srgbClr val="E6E600"/>
    <a:srgbClr val="FF5A4E"/>
    <a:srgbClr val="008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81" d="100"/>
          <a:sy n="81" d="100"/>
        </p:scale>
        <p:origin x="-1512"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pPr>
              <a:defRPr/>
            </a:pPr>
            <a:fld id="{E85643A4-23F0-544C-928B-42DDFA530911}" type="datetimeFigureOut">
              <a:rPr lang="en-US"/>
              <a:pPr>
                <a:defRPr/>
              </a:pPr>
              <a:t>30/09/15</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pPr>
              <a:defRPr/>
            </a:pPr>
            <a:fld id="{E1224D34-CD93-6446-A89C-7FC7460BDA15}" type="slidenum">
              <a:rPr lang="en-US"/>
              <a:pPr>
                <a:defRPr/>
              </a:pPr>
              <a:t>‹#›</a:t>
            </a:fld>
            <a:endParaRPr lang="en-US"/>
          </a:p>
        </p:txBody>
      </p:sp>
    </p:spTree>
    <p:extLst>
      <p:ext uri="{BB962C8B-B14F-4D97-AF65-F5344CB8AC3E}">
        <p14:creationId xmlns:p14="http://schemas.microsoft.com/office/powerpoint/2010/main" val="4121144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200">
                <a:solidFill>
                  <a:schemeClr val="tx1"/>
                </a:solidFill>
                <a:latin typeface="Arial" charset="0"/>
                <a:cs typeface="Arial" charset="0"/>
              </a:defRPr>
            </a:lvl1pPr>
          </a:lstStyle>
          <a:p>
            <a:pPr>
              <a:defRPr/>
            </a:pPr>
            <a:endParaRPr lang="en-US"/>
          </a:p>
        </p:txBody>
      </p:sp>
      <p:sp>
        <p:nvSpPr>
          <p:cNvPr id="3075"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Arial" charset="0"/>
                <a:cs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Clique para editar os estilos do texto mestre</a:t>
            </a:r>
          </a:p>
          <a:p>
            <a:pPr lvl="1"/>
            <a:r>
              <a:rPr lang="en-US" noProof="0" smtClean="0"/>
              <a:t>Segundo nível</a:t>
            </a:r>
          </a:p>
          <a:p>
            <a:pPr lvl="2"/>
            <a:r>
              <a:rPr lang="en-US" noProof="0" smtClean="0"/>
              <a:t>Terceiro nível</a:t>
            </a:r>
          </a:p>
          <a:p>
            <a:pPr lvl="3"/>
            <a:r>
              <a:rPr lang="en-US" noProof="0" smtClean="0"/>
              <a:t>Quarto nível</a:t>
            </a:r>
          </a:p>
          <a:p>
            <a:pPr lvl="4"/>
            <a:r>
              <a:rPr lang="en-US" noProof="0" smtClean="0"/>
              <a:t>Quinto nível</a:t>
            </a:r>
          </a:p>
        </p:txBody>
      </p:sp>
      <p:sp>
        <p:nvSpPr>
          <p:cNvPr id="3078"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a:defRPr sz="1200">
                <a:solidFill>
                  <a:schemeClr val="tx1"/>
                </a:solidFill>
                <a:latin typeface="Arial" charset="0"/>
                <a:cs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Arial" charset="0"/>
                <a:cs typeface="Arial" charset="0"/>
              </a:defRPr>
            </a:lvl1pPr>
          </a:lstStyle>
          <a:p>
            <a:pPr>
              <a:defRPr/>
            </a:pPr>
            <a:fld id="{3DEBAD30-A308-214E-BD44-7D95193608F9}" type="slidenum">
              <a:rPr lang="en-US"/>
              <a:pPr>
                <a:defRPr/>
              </a:pPr>
              <a:t>‹#›</a:t>
            </a:fld>
            <a:endParaRPr lang="en-US"/>
          </a:p>
        </p:txBody>
      </p:sp>
    </p:spTree>
    <p:extLst>
      <p:ext uri="{BB962C8B-B14F-4D97-AF65-F5344CB8AC3E}">
        <p14:creationId xmlns:p14="http://schemas.microsoft.com/office/powerpoint/2010/main" val="12561437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EED753D-091C-E948-96D7-988F52F68BF9}" type="slidenum">
              <a:rPr lang="en-US"/>
              <a:pPr>
                <a:defRPr/>
              </a:pPr>
              <a:t>1</a:t>
            </a:fld>
            <a:endParaRPr lang="en-US" dirty="0"/>
          </a:p>
        </p:txBody>
      </p:sp>
      <p:sp>
        <p:nvSpPr>
          <p:cNvPr id="158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8723" name="Rectangle 3"/>
          <p:cNvSpPr>
            <a:spLocks noGrp="1" noChangeArrowheads="1"/>
          </p:cNvSpPr>
          <p:nvPr>
            <p:ph type="body" idx="1"/>
          </p:nvPr>
        </p:nvSpPr>
        <p:spPr/>
        <p:txBody>
          <a:bodyPr/>
          <a:lstStyle/>
          <a:p>
            <a:pPr eaLnBrk="1" hangingPunct="1">
              <a:defRPr/>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86BD97D-D021-134C-8536-144E3576AC2C}" type="slidenum">
              <a:rPr lang="en-US"/>
              <a:pPr>
                <a:defRPr/>
              </a:pPr>
              <a:t>87</a:t>
            </a:fld>
            <a:endParaRPr lang="en-US"/>
          </a:p>
        </p:txBody>
      </p:sp>
      <p:sp>
        <p:nvSpPr>
          <p:cNvPr id="456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6707" name="Rectangle 3"/>
          <p:cNvSpPr>
            <a:spLocks noGrp="1" noChangeArrowheads="1"/>
          </p:cNvSpPr>
          <p:nvPr>
            <p:ph type="body" idx="1"/>
          </p:nvPr>
        </p:nvSpPr>
        <p:spPr/>
        <p:txBody>
          <a:bodyPr/>
          <a:lstStyle/>
          <a:p>
            <a:pPr eaLnBrk="1" hangingPunct="1">
              <a:defRPr/>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x-none"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577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56943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02577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903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89581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x-none"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28374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35277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946555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x-none"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064413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95973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43108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558023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Clique </a:t>
            </a:r>
            <a:r>
              <a:rPr lang="en-US" dirty="0" err="1"/>
              <a:t>para</a:t>
            </a:r>
            <a:r>
              <a:rPr lang="en-US" dirty="0"/>
              <a:t> </a:t>
            </a:r>
            <a:r>
              <a:rPr lang="en-US" dirty="0" err="1"/>
              <a:t>editar</a:t>
            </a:r>
            <a:r>
              <a:rPr lang="en-US" dirty="0"/>
              <a:t> </a:t>
            </a:r>
            <a:r>
              <a:rPr lang="en-US" dirty="0" err="1"/>
              <a:t>os</a:t>
            </a:r>
            <a:r>
              <a:rPr lang="en-US" dirty="0"/>
              <a:t> </a:t>
            </a:r>
            <a:r>
              <a:rPr lang="en-US" dirty="0" err="1"/>
              <a:t>estilos</a:t>
            </a:r>
            <a:r>
              <a:rPr lang="en-US" dirty="0"/>
              <a:t> do </a:t>
            </a:r>
            <a:r>
              <a:rPr lang="en-US" dirty="0" err="1"/>
              <a:t>texto</a:t>
            </a:r>
            <a:r>
              <a:rPr lang="en-US" dirty="0"/>
              <a:t> </a:t>
            </a:r>
            <a:r>
              <a:rPr lang="en-US" dirty="0" err="1"/>
              <a:t>mestre</a:t>
            </a:r>
            <a:endParaRPr lang="en-US" dirty="0"/>
          </a:p>
          <a:p>
            <a:pPr lvl="1"/>
            <a:r>
              <a:rPr lang="en-US" dirty="0"/>
              <a:t>Segundo </a:t>
            </a:r>
            <a:r>
              <a:rPr lang="en-US" dirty="0" err="1"/>
              <a:t>nível</a:t>
            </a:r>
            <a:endParaRPr lang="en-US" dirty="0"/>
          </a:p>
          <a:p>
            <a:pPr lvl="2"/>
            <a:r>
              <a:rPr lang="en-US" dirty="0" err="1"/>
              <a:t>Terceiro</a:t>
            </a:r>
            <a:r>
              <a:rPr lang="en-US" dirty="0"/>
              <a:t> </a:t>
            </a:r>
            <a:r>
              <a:rPr lang="en-US" dirty="0" err="1"/>
              <a:t>nível</a:t>
            </a:r>
            <a:endParaRPr lang="en-US" dirty="0"/>
          </a:p>
          <a:p>
            <a:pPr lvl="3"/>
            <a:r>
              <a:rPr lang="en-US" dirty="0"/>
              <a:t>Quarto </a:t>
            </a:r>
            <a:r>
              <a:rPr lang="en-US" dirty="0" err="1"/>
              <a:t>nível</a:t>
            </a:r>
            <a:endParaRPr lang="en-US" dirty="0"/>
          </a:p>
          <a:p>
            <a:pPr lvl="4"/>
            <a:r>
              <a:rPr lang="en-US" dirty="0" err="1" smtClean="0"/>
              <a:t>uinto</a:t>
            </a:r>
            <a:r>
              <a:rPr lang="en-US" dirty="0" smtClean="0"/>
              <a:t> </a:t>
            </a:r>
            <a:r>
              <a:rPr lang="en-US" dirty="0" err="1"/>
              <a:t>nível</a:t>
            </a:r>
            <a:endParaRPr 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a:defRPr sz="1400">
                <a:solidFill>
                  <a:schemeClr val="tx1"/>
                </a:solidFill>
                <a:latin typeface="+mn-lt"/>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a:solidFill>
                  <a:schemeClr val="tx1"/>
                </a:solidFill>
                <a:latin typeface="+mn-lt"/>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mn-lt"/>
                <a:cs typeface="Arial" charset="0"/>
              </a:defRPr>
            </a:lvl1pPr>
          </a:lstStyle>
          <a:p>
            <a:pPr>
              <a:defRPr/>
            </a:pPr>
            <a:endParaRPr lang="en-US"/>
          </a:p>
        </p:txBody>
      </p:sp>
      <p:sp>
        <p:nvSpPr>
          <p:cNvPr id="1037" name="Line 13"/>
          <p:cNvSpPr>
            <a:spLocks noChangeShapeType="1"/>
          </p:cNvSpPr>
          <p:nvPr userDrawn="1"/>
        </p:nvSpPr>
        <p:spPr bwMode="auto">
          <a:xfrm>
            <a:off x="0" y="6126163"/>
            <a:ext cx="9144000" cy="0"/>
          </a:xfrm>
          <a:prstGeom prst="line">
            <a:avLst/>
          </a:prstGeom>
          <a:noFill/>
          <a:ln w="38100">
            <a:solidFill>
              <a:srgbClr val="040D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Arial" charset="0"/>
            </a:endParaRPr>
          </a:p>
        </p:txBody>
      </p:sp>
      <p:sp>
        <p:nvSpPr>
          <p:cNvPr id="1038" name="Text Box 14"/>
          <p:cNvSpPr txBox="1">
            <a:spLocks noChangeArrowheads="1"/>
          </p:cNvSpPr>
          <p:nvPr userDrawn="1"/>
        </p:nvSpPr>
        <p:spPr bwMode="auto">
          <a:xfrm>
            <a:off x="250825" y="6092825"/>
            <a:ext cx="3421063"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40D60"/>
                </a:solidFill>
                <a:miter lim="800000"/>
                <a:headEnd/>
                <a:tailEnd/>
              </a14:hiddenLine>
            </a:ext>
            <a:ext uri="{AF507438-7753-43e0-B8FC-AC1667EBCBE1}">
              <a14:hiddenEffects xmlns:a14="http://schemas.microsoft.com/office/drawing/2010/main">
                <a:effectLst>
                  <a:outerShdw blurRad="63500" dist="107763" dir="13500000" algn="ctr" rotWithShape="0">
                    <a:schemeClr val="bg2">
                      <a:alpha val="50000"/>
                    </a:schemeClr>
                  </a:outerShdw>
                </a:effectLst>
              </a14:hiddenEffects>
            </a:ext>
          </a:extLst>
        </p:spPr>
        <p:txBody>
          <a:bodyPr>
            <a:spAutoFit/>
          </a:bodyPr>
          <a:lstStyle/>
          <a:p>
            <a:pPr algn="l">
              <a:defRPr/>
            </a:pPr>
            <a:r>
              <a:rPr lang="x-none" sz="1400" dirty="0">
                <a:cs typeface="Arial" charset="0"/>
              </a:rPr>
              <a:t>Seminátio apresentado no</a:t>
            </a:r>
          </a:p>
          <a:p>
            <a:pPr algn="l">
              <a:defRPr/>
            </a:pPr>
            <a:r>
              <a:rPr lang="x-none" sz="1400" dirty="0">
                <a:cs typeface="Arial" charset="0"/>
              </a:rPr>
              <a:t>PPGECNM-UFRN</a:t>
            </a:r>
          </a:p>
          <a:p>
            <a:pPr algn="l">
              <a:defRPr/>
            </a:pPr>
            <a:r>
              <a:rPr lang="x-none" sz="1400" dirty="0">
                <a:cs typeface="Arial" charset="0"/>
              </a:rPr>
              <a:t>30.09.2015</a:t>
            </a:r>
            <a:endParaRPr lang="en-US" sz="1000" dirty="0">
              <a:cs typeface="Arial" charset="0"/>
            </a:endParaRPr>
          </a:p>
        </p:txBody>
      </p:sp>
      <p:pic>
        <p:nvPicPr>
          <p:cNvPr id="103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bwMode="auto">
          <a:xfrm>
            <a:off x="382588" y="5176012"/>
            <a:ext cx="1057275" cy="90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Times New Roman" charset="0"/>
          <a:ea typeface="ＭＳ Ｐゴシック" charset="0"/>
          <a:cs typeface="Arial" charset="0"/>
        </a:defRPr>
      </a:lvl2pPr>
      <a:lvl3pPr algn="l" rtl="0" eaLnBrk="0" fontAlgn="base" hangingPunct="0">
        <a:spcBef>
          <a:spcPct val="0"/>
        </a:spcBef>
        <a:spcAft>
          <a:spcPct val="0"/>
        </a:spcAft>
        <a:defRPr sz="3600">
          <a:solidFill>
            <a:schemeClr val="tx2"/>
          </a:solidFill>
          <a:latin typeface="Times New Roman" charset="0"/>
          <a:ea typeface="ＭＳ Ｐゴシック" charset="0"/>
          <a:cs typeface="Arial" charset="0"/>
        </a:defRPr>
      </a:lvl3pPr>
      <a:lvl4pPr algn="l" rtl="0" eaLnBrk="0" fontAlgn="base" hangingPunct="0">
        <a:spcBef>
          <a:spcPct val="0"/>
        </a:spcBef>
        <a:spcAft>
          <a:spcPct val="0"/>
        </a:spcAft>
        <a:defRPr sz="3600">
          <a:solidFill>
            <a:schemeClr val="tx2"/>
          </a:solidFill>
          <a:latin typeface="Times New Roman" charset="0"/>
          <a:ea typeface="ＭＳ Ｐゴシック" charset="0"/>
          <a:cs typeface="Arial" charset="0"/>
        </a:defRPr>
      </a:lvl4pPr>
      <a:lvl5pPr algn="l" rtl="0" eaLnBrk="0" fontAlgn="base" hangingPunct="0">
        <a:spcBef>
          <a:spcPct val="0"/>
        </a:spcBef>
        <a:spcAft>
          <a:spcPct val="0"/>
        </a:spcAft>
        <a:defRPr sz="3600">
          <a:solidFill>
            <a:schemeClr val="tx2"/>
          </a:solidFill>
          <a:latin typeface="Times New Roman" charset="0"/>
          <a:ea typeface="ＭＳ Ｐゴシック" charset="0"/>
          <a:cs typeface="Arial" charset="0"/>
        </a:defRPr>
      </a:lvl5pPr>
      <a:lvl6pPr marL="457200" algn="l" rtl="0" fontAlgn="base">
        <a:spcBef>
          <a:spcPct val="0"/>
        </a:spcBef>
        <a:spcAft>
          <a:spcPct val="0"/>
        </a:spcAft>
        <a:defRPr sz="3600">
          <a:solidFill>
            <a:schemeClr val="tx2"/>
          </a:solidFill>
          <a:latin typeface="Times New Roman" charset="0"/>
          <a:ea typeface="ＭＳ Ｐゴシック" charset="0"/>
          <a:cs typeface="Arial" charset="0"/>
        </a:defRPr>
      </a:lvl6pPr>
      <a:lvl7pPr marL="914400" algn="l" rtl="0" fontAlgn="base">
        <a:spcBef>
          <a:spcPct val="0"/>
        </a:spcBef>
        <a:spcAft>
          <a:spcPct val="0"/>
        </a:spcAft>
        <a:defRPr sz="3600">
          <a:solidFill>
            <a:schemeClr val="tx2"/>
          </a:solidFill>
          <a:latin typeface="Times New Roman" charset="0"/>
          <a:ea typeface="ＭＳ Ｐゴシック" charset="0"/>
          <a:cs typeface="Arial" charset="0"/>
        </a:defRPr>
      </a:lvl7pPr>
      <a:lvl8pPr marL="1371600" algn="l" rtl="0" fontAlgn="base">
        <a:spcBef>
          <a:spcPct val="0"/>
        </a:spcBef>
        <a:spcAft>
          <a:spcPct val="0"/>
        </a:spcAft>
        <a:defRPr sz="3600">
          <a:solidFill>
            <a:schemeClr val="tx2"/>
          </a:solidFill>
          <a:latin typeface="Times New Roman" charset="0"/>
          <a:ea typeface="ＭＳ Ｐゴシック" charset="0"/>
          <a:cs typeface="Arial" charset="0"/>
        </a:defRPr>
      </a:lvl8pPr>
      <a:lvl9pPr marL="1828800" algn="l" rtl="0" fontAlgn="base">
        <a:spcBef>
          <a:spcPct val="0"/>
        </a:spcBef>
        <a:spcAft>
          <a:spcPct val="0"/>
        </a:spcAft>
        <a:defRPr sz="3600">
          <a:solidFill>
            <a:schemeClr val="tx2"/>
          </a:solidFill>
          <a:latin typeface="Times New Roman" charset="0"/>
          <a:ea typeface="ＭＳ Ｐゴシック"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1"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LIGANDS&amp;uncondQuotes=true" TargetMode="External"/><Relationship Id="rId12"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NANOPARTICLES&amp;uncondQuotes=true" TargetMode="External"/><Relationship Id="rId13"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TRANSDUCTION&amp;uncondQuotes=true" TargetMode="External"/><Relationship Id="rId1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SEMICONDUCTOR+NANOCRYSTALS&amp;uncondQuotes=true" TargetMode="External"/><Relationship Id="rId5"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CDTE+NANOCRYSTALS&amp;uncondQuotes=true" TargetMode="External"/><Relationship Id="rId6"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FLUORESCENT-PROBES&amp;uncondQuotes=true" TargetMode="External"/><Relationship Id="rId7"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LUMINESCENT&amp;uncondQuotes=true" TargetMode="External"/><Relationship Id="rId8"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SIZE&amp;uncondQuotes=true" TargetMode="External"/><Relationship Id="rId9"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PROTEIN&amp;uncondQuotes=true" TargetMode="External"/><Relationship Id="rId10" Type="http://schemas.openxmlformats.org/officeDocument/2006/relationships/hyperlink" Target="http://apps-webofknowledge.ez45.periodicos.capes.gov.br/OneClickSearch.do?product=WOS&amp;search_mode=OneClickSearch&amp;excludeEventConfig=ExcludeIfFromFullRecPage&amp;colName=WOS&amp;SID=4DmLKGnc31nJKBogvH3&amp;field=TS&amp;value=PEPTIDES&amp;uncondQuotes=true"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WordArt 29"/>
          <p:cNvSpPr>
            <a:spLocks noChangeArrowheads="1" noChangeShapeType="1" noTextEdit="1"/>
          </p:cNvSpPr>
          <p:nvPr/>
        </p:nvSpPr>
        <p:spPr bwMode="auto">
          <a:xfrm>
            <a:off x="439738" y="152400"/>
            <a:ext cx="8272462" cy="28797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Inovação</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 </a:t>
            </a:r>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Pedagógica</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a:t>
            </a:r>
          </a:p>
          <a:p>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Tradição</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 </a:t>
            </a:r>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Acadêmica</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 e  a</a:t>
            </a:r>
          </a:p>
          <a:p>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Base </a:t>
            </a:r>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Nacional</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 </a:t>
            </a:r>
            <a:r>
              <a:rPr lang="en-US" sz="2000" kern="10" dirty="0" err="1">
                <a:solidFill>
                  <a:srgbClr val="336699"/>
                </a:solidFill>
                <a:effectLst>
                  <a:outerShdw blurRad="63500" dist="46662" dir="2115817" algn="ctr" rotWithShape="0">
                    <a:srgbClr val="B2B2B2">
                      <a:alpha val="79999"/>
                    </a:srgbClr>
                  </a:outerShdw>
                </a:effectLst>
                <a:latin typeface="Georgia"/>
                <a:ea typeface="Georgia"/>
                <a:cs typeface="Georgia"/>
              </a:rPr>
              <a:t>Comum</a:t>
            </a:r>
            <a:r>
              <a:rPr lang="en-US" sz="2000" kern="10" dirty="0">
                <a:solidFill>
                  <a:srgbClr val="336699"/>
                </a:solidFill>
                <a:effectLst>
                  <a:outerShdw blurRad="63500" dist="46662" dir="2115817" algn="ctr" rotWithShape="0">
                    <a:srgbClr val="B2B2B2">
                      <a:alpha val="79999"/>
                    </a:srgbClr>
                  </a:outerShdw>
                </a:effectLst>
                <a:latin typeface="Georgia"/>
                <a:ea typeface="Georgia"/>
                <a:cs typeface="Georgia"/>
              </a:rPr>
              <a:t> Curricular</a:t>
            </a:r>
          </a:p>
        </p:txBody>
      </p:sp>
      <p:sp>
        <p:nvSpPr>
          <p:cNvPr id="3" name="Rectangle 2"/>
          <p:cNvSpPr/>
          <p:nvPr/>
        </p:nvSpPr>
        <p:spPr>
          <a:xfrm>
            <a:off x="1980517" y="3573016"/>
            <a:ext cx="5182980" cy="1815882"/>
          </a:xfrm>
          <a:prstGeom prst="rect">
            <a:avLst/>
          </a:prstGeom>
          <a:noFill/>
          <a:ln>
            <a:noFill/>
          </a:ln>
        </p:spPr>
        <p:txBody>
          <a:bodyPr wrap="none">
            <a:spAutoFit/>
          </a:bodyPr>
          <a:lstStyle/>
          <a:p>
            <a:pPr>
              <a:defRPr/>
            </a:pPr>
            <a:r>
              <a:rPr lang="x-none" sz="2800" spc="3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Georgia"/>
                <a:cs typeface="Georgia"/>
              </a:rPr>
              <a:t>Carlos Alberto dos Santos</a:t>
            </a:r>
          </a:p>
          <a:p>
            <a:pPr>
              <a:defRPr/>
            </a:pPr>
            <a:r>
              <a:rPr lang="en-US" sz="2800" spc="3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Georgia"/>
                <a:cs typeface="Georgia"/>
              </a:rPr>
              <a:t>c</a:t>
            </a:r>
            <a:r>
              <a:rPr lang="x-none" sz="2800" spc="3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Georgia"/>
                <a:cs typeface="Georgia"/>
              </a:rPr>
              <a:t>arlos.alberto@ufrgs.br</a:t>
            </a:r>
          </a:p>
          <a:p>
            <a:pPr>
              <a:defRPr/>
            </a:pPr>
            <a:r>
              <a:rPr lang="x-none" sz="2800" spc="3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Georgia"/>
                <a:cs typeface="Georgia"/>
              </a:rPr>
              <a:t>Instituto de Física</a:t>
            </a:r>
          </a:p>
          <a:p>
            <a:pPr>
              <a:defRPr/>
            </a:pPr>
            <a:r>
              <a:rPr lang="x-none" sz="2800" spc="3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Georgia"/>
                <a:cs typeface="Georgia"/>
              </a:rPr>
              <a:t>UFRGS</a:t>
            </a:r>
          </a:p>
        </p:txBody>
      </p:sp>
      <p:sp>
        <p:nvSpPr>
          <p:cNvPr id="6" name="Rectangle 1"/>
          <p:cNvSpPr>
            <a:spLocks noChangeArrowheads="1"/>
          </p:cNvSpPr>
          <p:nvPr/>
        </p:nvSpPr>
        <p:spPr bwMode="auto">
          <a:xfrm>
            <a:off x="2303463" y="6153150"/>
            <a:ext cx="6840537" cy="707886"/>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t>http://</a:t>
            </a:r>
            <a:r>
              <a:rPr lang="en-US" sz="2000" dirty="0" err="1"/>
              <a:t>pt.slideshare.net</a:t>
            </a:r>
            <a:r>
              <a:rPr lang="en-US" sz="2000" dirty="0"/>
              <a:t>/</a:t>
            </a:r>
            <a:r>
              <a:rPr lang="en-US" sz="2000" dirty="0" err="1"/>
              <a:t>casifufrgs</a:t>
            </a:r>
            <a:r>
              <a:rPr lang="en-US" sz="2000" dirty="0"/>
              <a:t>/inovacao-pedagogica-tradicao-academica-e-a-base-nacional-comum-curricular-53342130</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1"/>
          <p:cNvSpPr txBox="1">
            <a:spLocks noChangeArrowheads="1"/>
          </p:cNvSpPr>
          <p:nvPr/>
        </p:nvSpPr>
        <p:spPr bwMode="auto">
          <a:xfrm>
            <a:off x="142875" y="2528888"/>
            <a:ext cx="8532813" cy="4154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a:t> Palavras-chave de autor: biokinetics; central nervous system; engineered nanomaterials; environmental health; human health; nanosized particles; respiratory tract; risk assessment; skin; ultrafine particles</a:t>
            </a:r>
          </a:p>
          <a:p>
            <a:pPr algn="l" eaLnBrk="1" hangingPunct="1"/>
            <a:endParaRPr lang="en-US"/>
          </a:p>
          <a:p>
            <a:pPr algn="l" eaLnBrk="1" hangingPunct="1"/>
            <a:r>
              <a:rPr lang="en-US"/>
              <a:t>KeyWords Plus: PARTICULATE AIR-POLLUTION; INCREASED PULMONARY TOXICITY; INSOLUBLE IRIDIUM PARTICLES; INDUCE OXIDATIVE STRESS; WALL CARBON NANOTUBES; IN-VIVO; INTRATRACHEAL INSTILLATION; INHALED PARTICLES; AXONAL-TRANSPORT; QUANTUM DOTS </a:t>
            </a:r>
          </a:p>
        </p:txBody>
      </p:sp>
      <p:pic>
        <p:nvPicPr>
          <p:cNvPr id="2560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018588"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8936038"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060575"/>
            <a:ext cx="879157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71438" y="2217738"/>
            <a:ext cx="90376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endParaRPr lang="en-US"/>
          </a:p>
          <a:p>
            <a:pPr algn="l"/>
            <a:r>
              <a:rPr lang="en-US"/>
              <a:t>Palavras-chave</a:t>
            </a:r>
          </a:p>
          <a:p>
            <a:pPr algn="l"/>
            <a:endParaRPr lang="en-US"/>
          </a:p>
          <a:p>
            <a:pPr algn="l"/>
            <a:r>
              <a:rPr lang="en-US"/>
              <a:t>KeyWords Plus:GROWTH-FACTOR DELIVERY; CELL-MIGRATION SPEED; EMBRYONIC STEM-CELLS; POLYMERIC BIOMATERIALS; SENSITIVE HYDROGELS; PEPTIDE SCAFFOLDS; PROGENITOR CELLS; DRUG-DELIVERY; MATRIX; ADHESION</a:t>
            </a:r>
          </a:p>
        </p:txBody>
      </p:sp>
      <p:pic>
        <p:nvPicPr>
          <p:cNvPr id="2765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063038"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52400"/>
            <a:ext cx="883761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Box 2"/>
          <p:cNvSpPr txBox="1">
            <a:spLocks noChangeArrowheads="1"/>
          </p:cNvSpPr>
          <p:nvPr/>
        </p:nvSpPr>
        <p:spPr bwMode="auto">
          <a:xfrm>
            <a:off x="3032125" y="3136900"/>
            <a:ext cx="6076950"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r>
              <a:rPr lang="en-US" sz="3200"/>
              <a:t>6/10 artigos com conceitos da física</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020" y="944724"/>
            <a:ext cx="8856476" cy="2585323"/>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Já faz tempo que isso vem preocupando professores e pesquisadores em vários países</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420938"/>
            <a:ext cx="9144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13" y="2773363"/>
            <a:ext cx="45593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492500"/>
            <a:ext cx="4648200"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rot="2084242">
            <a:off x="7307686" y="800708"/>
            <a:ext cx="1763750" cy="681769"/>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smtClean="0">
                <a:solidFill>
                  <a:schemeClr val="bg1"/>
                </a:solidFill>
                <a:cs typeface="Arial" charset="0"/>
              </a:rPr>
              <a:t>2004</a:t>
            </a:r>
            <a:endParaRPr lang="en-US" sz="2800" dirty="0">
              <a:solidFill>
                <a:schemeClr val="bg1"/>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9079" y="1628800"/>
            <a:ext cx="5377381" cy="1754327"/>
          </a:xfrm>
          <a:prstGeom prst="rect">
            <a:avLst/>
          </a:prstGeom>
          <a:noFill/>
        </p:spPr>
        <p:txBody>
          <a:bodyPr wrap="none">
            <a:spAutoFit/>
          </a:bodyPr>
          <a:lstStyle/>
          <a:p>
            <a:pPr>
              <a:defRPr/>
            </a:pP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 q</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ue diz o MEC?</a:t>
            </a:r>
          </a:p>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PCN 2006</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ChangeArrowheads="1"/>
          </p:cNvSpPr>
          <p:nvPr/>
        </p:nvSpPr>
        <p:spPr bwMode="auto">
          <a:xfrm>
            <a:off x="0" y="6167438"/>
            <a:ext cx="9144000"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2000" i="1"/>
              <a:t>Ciências da natureza, matemática e suas tecnologias</a:t>
            </a:r>
            <a:r>
              <a:rPr lang="pt-BR" sz="2000"/>
              <a:t>. Brasília: MEC, 2006. (Orientações curriculares para o ensino médio, 2) </a:t>
            </a:r>
            <a:endParaRPr lang="en-US" sz="2000"/>
          </a:p>
        </p:txBody>
      </p:sp>
      <p:sp>
        <p:nvSpPr>
          <p:cNvPr id="32770" name="Rectangle 4"/>
          <p:cNvSpPr>
            <a:spLocks noChangeArrowheads="1"/>
          </p:cNvSpPr>
          <p:nvPr/>
        </p:nvSpPr>
        <p:spPr bwMode="auto">
          <a:xfrm>
            <a:off x="260350" y="296863"/>
            <a:ext cx="856932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buFont typeface="Wingdings" charset="0"/>
              <a:buChar char="v"/>
            </a:pPr>
            <a:r>
              <a:rPr lang="pt-BR"/>
              <a:t>O desenvolvimento dos conteúdos deve ser realizado, numa perspectiva de interdisciplinaridade e contextualização.</a:t>
            </a:r>
          </a:p>
          <a:p>
            <a:pPr marL="342900" indent="-342900" algn="l">
              <a:buFont typeface="Wingdings" charset="0"/>
              <a:buChar char="v"/>
            </a:pPr>
            <a:r>
              <a:rPr lang="pt-BR"/>
              <a:t>A interdisciplinaridade não tem a pretensão de criar novas disciplinas ou saberes, mas de utilizar os conhecimentos de várias disciplinas para resolver um problema concreto ou compreender um determinado fenômeno sob diferentes pontos de vista. </a:t>
            </a:r>
          </a:p>
          <a:p>
            <a:pPr marL="342900" indent="-342900" algn="l">
              <a:buFont typeface="Wingdings" charset="0"/>
              <a:buChar char="v"/>
            </a:pPr>
            <a:r>
              <a:rPr lang="pt-BR"/>
              <a:t>Tratar os conteúdos de ensino de modo contextualizado, aproveitando sempre as relações entre conteúdos e contexto para dar significado ao aprendido, estimular o protagonismo do aluno e estimulá-lo a ter autonomia intelectual.</a:t>
            </a:r>
          </a:p>
          <a:p>
            <a:pPr marL="342900" indent="-342900" algn="l">
              <a:buFont typeface="Wingdings" charset="0"/>
              <a:buChar char="v"/>
            </a:pPr>
            <a:r>
              <a:rPr lang="pt-BR"/>
              <a:t>A interdisciplinaridade supõe um eixo integrador, que pode ser o objeto de conhecimento, um projeto de investigação, um plano de intervenção. </a:t>
            </a:r>
          </a:p>
        </p:txBody>
      </p:sp>
      <p:sp>
        <p:nvSpPr>
          <p:cNvPr id="4" name="Oval 3"/>
          <p:cNvSpPr/>
          <p:nvPr/>
        </p:nvSpPr>
        <p:spPr bwMode="auto">
          <a:xfrm>
            <a:off x="2727325" y="4943475"/>
            <a:ext cx="6308725" cy="898525"/>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a:solidFill>
                  <a:schemeClr val="bg1"/>
                </a:solidFill>
                <a:cs typeface="Arial" charset="0"/>
              </a:rPr>
              <a:t>Mas, </a:t>
            </a:r>
            <a:r>
              <a:rPr lang="en-US" sz="2800" dirty="0" err="1">
                <a:solidFill>
                  <a:schemeClr val="bg1"/>
                </a:solidFill>
                <a:cs typeface="Arial" charset="0"/>
              </a:rPr>
              <a:t>fazer</a:t>
            </a:r>
            <a:r>
              <a:rPr lang="en-US" sz="2800" dirty="0">
                <a:solidFill>
                  <a:schemeClr val="bg1"/>
                </a:solidFill>
                <a:cs typeface="Arial" charset="0"/>
              </a:rPr>
              <a:t> </a:t>
            </a:r>
            <a:r>
              <a:rPr lang="en-US" sz="2800" dirty="0" err="1">
                <a:solidFill>
                  <a:schemeClr val="bg1"/>
                </a:solidFill>
                <a:cs typeface="Arial" charset="0"/>
              </a:rPr>
              <a:t>isso</a:t>
            </a:r>
            <a:r>
              <a:rPr lang="en-US" sz="2800" dirty="0">
                <a:solidFill>
                  <a:schemeClr val="bg1"/>
                </a:solidFill>
                <a:cs typeface="Arial" charset="0"/>
              </a:rPr>
              <a:t> </a:t>
            </a:r>
            <a:r>
              <a:rPr lang="en-US" sz="2800" dirty="0" err="1">
                <a:solidFill>
                  <a:schemeClr val="bg1"/>
                </a:solidFill>
                <a:cs typeface="Arial" charset="0"/>
              </a:rPr>
              <a:t>não</a:t>
            </a:r>
            <a:r>
              <a:rPr lang="en-US" sz="2800" dirty="0">
                <a:solidFill>
                  <a:schemeClr val="bg1"/>
                </a:solidFill>
                <a:cs typeface="Arial" charset="0"/>
              </a:rPr>
              <a:t> </a:t>
            </a:r>
            <a:r>
              <a:rPr lang="en-US" sz="2800" dirty="0" err="1">
                <a:solidFill>
                  <a:schemeClr val="bg1"/>
                </a:solidFill>
                <a:cs typeface="Arial" charset="0"/>
              </a:rPr>
              <a:t>é</a:t>
            </a:r>
            <a:r>
              <a:rPr lang="en-US" sz="2800" dirty="0">
                <a:solidFill>
                  <a:schemeClr val="bg1"/>
                </a:solidFill>
                <a:cs typeface="Arial" charset="0"/>
              </a:rPr>
              <a:t> simples</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532" y="1677578"/>
            <a:ext cx="8568951" cy="2585323"/>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Minha vivência com o problema começou em 2008 . . .</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2763"/>
            <a:ext cx="9144000"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4001"/>
            <a:ext cx="9144000" cy="5575379"/>
          </a:xfrm>
          <a:prstGeom prst="rect">
            <a:avLst/>
          </a:prstGeom>
        </p:spPr>
      </p:pic>
      <p:sp>
        <p:nvSpPr>
          <p:cNvPr id="3" name="Rectangle 2"/>
          <p:cNvSpPr/>
          <p:nvPr/>
        </p:nvSpPr>
        <p:spPr>
          <a:xfrm>
            <a:off x="923965" y="338823"/>
            <a:ext cx="7212431" cy="646331"/>
          </a:xfrm>
          <a:prstGeom prst="rect">
            <a:avLst/>
          </a:prstGeom>
          <a:noFill/>
        </p:spPr>
        <p:txBody>
          <a:bodyPr wrap="none" lIns="91440" tIns="45720" rIns="91440" bIns="45720">
            <a:spAutoFit/>
          </a:bodyPr>
          <a:lstStyle/>
          <a:p>
            <a:r>
              <a:rPr lang="en-US" sz="3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rPr>
              <a:t>http://</a:t>
            </a:r>
            <a:r>
              <a:rPr lang="en-US" sz="3600"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rPr>
              <a:t>pt.slideshare.net</a:t>
            </a:r>
            <a:r>
              <a:rPr lang="en-US" sz="3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rPr>
              <a:t>/</a:t>
            </a:r>
            <a:r>
              <a:rPr lang="en-US" sz="3600"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rPr>
              <a:t>casifufrgs</a:t>
            </a:r>
            <a:r>
              <a:rPr lang="en-US" sz="3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rPr>
              <a:t>/</a:t>
            </a:r>
            <a:endParaRPr lang="x-none" sz="36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ambria"/>
              <a:cs typeface="Cambria"/>
            </a:endParaRPr>
          </a:p>
        </p:txBody>
      </p:sp>
    </p:spTree>
    <p:extLst>
      <p:ext uri="{BB962C8B-B14F-4D97-AF65-F5344CB8AC3E}">
        <p14:creationId xmlns:p14="http://schemas.microsoft.com/office/powerpoint/2010/main" val="2090958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4450"/>
            <a:ext cx="91440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Rectangle 2"/>
          <p:cNvSpPr>
            <a:spLocks noChangeArrowheads="1"/>
          </p:cNvSpPr>
          <p:nvPr/>
        </p:nvSpPr>
        <p:spPr bwMode="auto">
          <a:xfrm>
            <a:off x="5148263" y="6129338"/>
            <a:ext cx="39957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2000" i="1"/>
              <a:t>Documento encaminhado à Comissão de Implantação da UNILA</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ChangeArrowheads="1"/>
          </p:cNvSpPr>
          <p:nvPr/>
        </p:nvSpPr>
        <p:spPr bwMode="auto">
          <a:xfrm>
            <a:off x="358775" y="296863"/>
            <a:ext cx="84978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pt-BR" sz="3200"/>
              <a:t>A atual estrutura orgânica de nossas universidades praticamente inviabiliza a oferta de cursos interdisciplinares. Os departamentos ou institutos de biologia, física e química estão interessados em pesquisas científicas das suas respectivas áreas de atuação. Professores desses departamentos, dedicados às pesquisas educacionais geralmente concentram-se em tópicos de suas disciplinas.</a:t>
            </a:r>
          </a:p>
        </p:txBody>
      </p:sp>
      <p:sp>
        <p:nvSpPr>
          <p:cNvPr id="36866" name="Rectangle 3"/>
          <p:cNvSpPr>
            <a:spLocks noChangeArrowheads="1"/>
          </p:cNvSpPr>
          <p:nvPr/>
        </p:nvSpPr>
        <p:spPr bwMode="auto">
          <a:xfrm>
            <a:off x="5148263" y="6129338"/>
            <a:ext cx="39957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2000" i="1"/>
              <a:t>Documento encaminhado à Comissão de Implantação da UNILA</a:t>
            </a:r>
            <a:endParaRPr lang="en-US" sz="200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descr="QuestionGu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3789363"/>
            <a:ext cx="2074863"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Rectangle 4"/>
          <p:cNvSpPr>
            <a:spLocks noChangeArrowheads="1"/>
          </p:cNvSpPr>
          <p:nvPr/>
        </p:nvSpPr>
        <p:spPr bwMode="auto">
          <a:xfrm>
            <a:off x="5148263" y="6129338"/>
            <a:ext cx="39957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pt-BR" sz="2000" i="1"/>
              <a:t>Documento encaminhado à Comissão de Implantação da UNILA</a:t>
            </a:r>
            <a:endParaRPr lang="en-US" sz="2000"/>
          </a:p>
        </p:txBody>
      </p:sp>
      <p:grpSp>
        <p:nvGrpSpPr>
          <p:cNvPr id="37891" name="Group 2"/>
          <p:cNvGrpSpPr>
            <a:grpSpLocks/>
          </p:cNvGrpSpPr>
          <p:nvPr/>
        </p:nvGrpSpPr>
        <p:grpSpPr bwMode="auto">
          <a:xfrm>
            <a:off x="503238" y="549275"/>
            <a:ext cx="8281987" cy="3046413"/>
            <a:chOff x="503238" y="549275"/>
            <a:chExt cx="8281987" cy="3046413"/>
          </a:xfrm>
        </p:grpSpPr>
        <p:sp>
          <p:nvSpPr>
            <p:cNvPr id="37892" name="Rectangle 3"/>
            <p:cNvSpPr>
              <a:spLocks noChangeArrowheads="1"/>
            </p:cNvSpPr>
            <p:nvPr/>
          </p:nvSpPr>
          <p:spPr bwMode="auto">
            <a:xfrm>
              <a:off x="503238" y="549275"/>
              <a:ext cx="8281987"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pt-BR" sz="3200"/>
                <a:t>A presente proposta requer a constituição de um departamento dedicado à pesquisa no ensino de ciências. i.e., um departamento essencialmente interdisciplinar (pedagogos, psicólogos, biólogos, físicos, matemáticos e químicos) uma exigência mais facilmente aceita em uma instituição nova.</a:t>
              </a:r>
            </a:p>
          </p:txBody>
        </p:sp>
        <p:sp>
          <p:nvSpPr>
            <p:cNvPr id="37893" name="Rectangle 4"/>
            <p:cNvSpPr>
              <a:spLocks noChangeArrowheads="1"/>
            </p:cNvSpPr>
            <p:nvPr/>
          </p:nvSpPr>
          <p:spPr bwMode="auto">
            <a:xfrm>
              <a:off x="503238" y="3068960"/>
              <a:ext cx="7943850" cy="504056"/>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
          <p:nvSpPr>
            <p:cNvPr id="37894" name="Rectangle 5"/>
            <p:cNvSpPr>
              <a:spLocks noChangeArrowheads="1"/>
            </p:cNvSpPr>
            <p:nvPr/>
          </p:nvSpPr>
          <p:spPr bwMode="auto">
            <a:xfrm>
              <a:off x="5939842" y="2564904"/>
              <a:ext cx="2507246" cy="504056"/>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3778" y="1617601"/>
            <a:ext cx="5048716" cy="923330"/>
          </a:xfrm>
          <a:prstGeom prst="rect">
            <a:avLst/>
          </a:prstGeom>
          <a:noFill/>
        </p:spPr>
        <p:txBody>
          <a:bodyPr wrap="none">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Descoberta tardia</a:t>
            </a:r>
          </a:p>
        </p:txBody>
      </p:sp>
      <p:pic>
        <p:nvPicPr>
          <p:cNvPr id="38914" name="Picture 2" descr="exclama_triang_amarel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1614488"/>
            <a:ext cx="1633538"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446213"/>
            <a:ext cx="57150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38" name="Group 5"/>
          <p:cNvGrpSpPr>
            <a:grpSpLocks/>
          </p:cNvGrpSpPr>
          <p:nvPr/>
        </p:nvGrpSpPr>
        <p:grpSpPr bwMode="auto">
          <a:xfrm>
            <a:off x="287338" y="260350"/>
            <a:ext cx="5545137" cy="1763713"/>
            <a:chOff x="287524" y="260648"/>
            <a:chExt cx="5544616" cy="1764196"/>
          </a:xfrm>
        </p:grpSpPr>
        <p:sp>
          <p:nvSpPr>
            <p:cNvPr id="3" name="Oval 2"/>
            <p:cNvSpPr/>
            <p:nvPr/>
          </p:nvSpPr>
          <p:spPr bwMode="auto">
            <a:xfrm>
              <a:off x="287524" y="260648"/>
              <a:ext cx="5544616" cy="1764196"/>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Jovens</a:t>
              </a:r>
              <a:r>
                <a:rPr lang="en-US" sz="2800" dirty="0">
                  <a:solidFill>
                    <a:schemeClr val="bg1"/>
                  </a:solidFill>
                  <a:cs typeface="Arial" charset="0"/>
                </a:rPr>
                <a:t> </a:t>
              </a:r>
              <a:r>
                <a:rPr lang="en-US" sz="2800" dirty="0" err="1">
                  <a:solidFill>
                    <a:schemeClr val="bg1"/>
                  </a:solidFill>
                  <a:cs typeface="Arial" charset="0"/>
                </a:rPr>
                <a:t>professores</a:t>
              </a:r>
              <a:endParaRPr lang="en-US" sz="2800" dirty="0">
                <a:solidFill>
                  <a:schemeClr val="bg1"/>
                </a:solidFill>
                <a:cs typeface="Arial" charset="0"/>
              </a:endParaRPr>
            </a:p>
            <a:p>
              <a:pPr>
                <a:defRPr/>
              </a:pPr>
              <a:endParaRPr lang="en-US" sz="2800" dirty="0">
                <a:solidFill>
                  <a:schemeClr val="bg1"/>
                </a:solidFill>
                <a:cs typeface="Arial" charset="0"/>
              </a:endParaRPr>
            </a:p>
            <a:p>
              <a:pPr>
                <a:defRPr/>
              </a:pPr>
              <a:r>
                <a:rPr lang="en-US" sz="2800" dirty="0" err="1">
                  <a:solidFill>
                    <a:schemeClr val="bg1"/>
                  </a:solidFill>
                  <a:cs typeface="Arial" charset="0"/>
                </a:rPr>
                <a:t>Vetustos</a:t>
              </a:r>
              <a:r>
                <a:rPr lang="en-US" sz="2800" dirty="0">
                  <a:solidFill>
                    <a:schemeClr val="bg1"/>
                  </a:solidFill>
                  <a:cs typeface="Arial" charset="0"/>
                </a:rPr>
                <a:t> </a:t>
              </a:r>
              <a:r>
                <a:rPr lang="en-US" sz="2800" dirty="0" err="1">
                  <a:solidFill>
                    <a:schemeClr val="bg1"/>
                  </a:solidFill>
                  <a:cs typeface="Arial" charset="0"/>
                </a:rPr>
                <a:t>professores</a:t>
              </a:r>
              <a:endParaRPr lang="en-US" sz="2800" dirty="0">
                <a:solidFill>
                  <a:schemeClr val="bg1"/>
                </a:solidFill>
                <a:cs typeface="Arial" charset="0"/>
              </a:endParaRPr>
            </a:p>
          </p:txBody>
        </p:sp>
        <p:pic>
          <p:nvPicPr>
            <p:cNvPr id="3994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6050" y="908720"/>
              <a:ext cx="72008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7633" y="1713582"/>
            <a:ext cx="3820277" cy="923330"/>
          </a:xfrm>
          <a:prstGeom prst="rect">
            <a:avLst/>
          </a:prstGeom>
          <a:noFill/>
        </p:spPr>
        <p:txBody>
          <a:bodyPr wrap="none">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Em 2009 . .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9925" y="0"/>
            <a:ext cx="720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532" y="701980"/>
            <a:ext cx="8280920" cy="5355312"/>
          </a:xfrm>
          <a:prstGeom prst="rect">
            <a:avLst/>
          </a:prstGeom>
          <a:solidFill>
            <a:srgbClr val="FFFFFF"/>
          </a:solid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Estrutura do currículo</a:t>
            </a:r>
          </a:p>
          <a:p>
            <a:pPr marL="914400" indent="-914400" algn="l">
              <a:buFont typeface="+mj-lt"/>
              <a:buAutoNum type="arabicPeriod"/>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3 anos iniciais, conteúdo interdisciplinar. Formação de professor de ciências para o ensino fundamental.</a:t>
            </a:r>
          </a:p>
          <a:p>
            <a:pPr marL="914400" indent="-914400" algn="l">
              <a:buFont typeface="+mj-lt"/>
              <a:buAutoNum type="arabicPeriod"/>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 ano em uma área de concentração (biologia, física ou química). Formação de professor para o ensino médio.</a:t>
            </a:r>
          </a:p>
          <a:p>
            <a:pPr marL="914400" indent="-914400" algn="l">
              <a:buFont typeface="+mj-lt"/>
              <a:buAutoNum type="arabicPeriod"/>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 estudante pode solicitar reingresso para cursar as outras especialidades.</a:t>
            </a:r>
          </a:p>
          <a:p>
            <a:pPr marL="914400" indent="-914400" algn="l">
              <a:buFont typeface="+mj-lt"/>
              <a:buAutoNum type="arabicPeriod"/>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Em 6 anos o aluno pode obter 4 diplomas.</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11150"/>
            <a:ext cx="9144000"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26180" y="1643896"/>
            <a:ext cx="3743182" cy="923330"/>
          </a:xfrm>
          <a:prstGeom prst="rect">
            <a:avLst/>
          </a:prstGeom>
          <a:noFill/>
        </p:spPr>
        <p:txBody>
          <a:bodyPr wrap="none">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Em 2013 . . .</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952" y="1628800"/>
            <a:ext cx="8231496" cy="1754327"/>
          </a:xfrm>
          <a:prstGeom prst="rect">
            <a:avLst/>
          </a:prstGeom>
          <a:noFill/>
        </p:spPr>
        <p:txBody>
          <a:bodyPr>
            <a:spAutoFit/>
          </a:bodyPr>
          <a:lstStyle/>
          <a:p>
            <a:pPr algn="l">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 </a:t>
            </a: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ue vamos tratar aqui tem a ver com isso . . .</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 y="1700213"/>
            <a:ext cx="914400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5" y="0"/>
            <a:ext cx="2341563"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Group 5"/>
          <p:cNvGrpSpPr>
            <a:grpSpLocks/>
          </p:cNvGrpSpPr>
          <p:nvPr/>
        </p:nvGrpSpPr>
        <p:grpSpPr bwMode="auto">
          <a:xfrm>
            <a:off x="0" y="225425"/>
            <a:ext cx="9144000" cy="3959225"/>
            <a:chOff x="0" y="225425"/>
            <a:chExt cx="9144000" cy="3959225"/>
          </a:xfrm>
        </p:grpSpPr>
        <p:pic>
          <p:nvPicPr>
            <p:cNvPr id="471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5425"/>
              <a:ext cx="914400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1"/>
            <p:cNvSpPr>
              <a:spLocks noChangeArrowheads="1"/>
            </p:cNvSpPr>
            <p:nvPr/>
          </p:nvSpPr>
          <p:spPr bwMode="auto">
            <a:xfrm>
              <a:off x="1943708" y="1160748"/>
              <a:ext cx="2232248" cy="359606"/>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grpSp>
          <p:nvGrpSpPr>
            <p:cNvPr id="47108" name="Group 2"/>
            <p:cNvGrpSpPr>
              <a:grpSpLocks/>
            </p:cNvGrpSpPr>
            <p:nvPr/>
          </p:nvGrpSpPr>
          <p:grpSpPr bwMode="auto">
            <a:xfrm>
              <a:off x="143508" y="2852936"/>
              <a:ext cx="9000492" cy="1331714"/>
              <a:chOff x="143508" y="2852936"/>
              <a:chExt cx="9000492" cy="1331714"/>
            </a:xfrm>
          </p:grpSpPr>
          <p:sp>
            <p:nvSpPr>
              <p:cNvPr id="47109" name="Rectangle 3"/>
              <p:cNvSpPr>
                <a:spLocks noChangeArrowheads="1"/>
              </p:cNvSpPr>
              <p:nvPr/>
            </p:nvSpPr>
            <p:spPr bwMode="auto">
              <a:xfrm>
                <a:off x="3455876" y="2852936"/>
                <a:ext cx="5688124" cy="1331714"/>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
            <p:nvSpPr>
              <p:cNvPr id="47110" name="Rectangle 4"/>
              <p:cNvSpPr>
                <a:spLocks noChangeArrowheads="1"/>
              </p:cNvSpPr>
              <p:nvPr/>
            </p:nvSpPr>
            <p:spPr bwMode="auto">
              <a:xfrm>
                <a:off x="143508" y="3141402"/>
                <a:ext cx="3312368" cy="1043248"/>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grpSp>
      </p:gr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1449388"/>
            <a:ext cx="3475037"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1655763" y="26988"/>
            <a:ext cx="5545137" cy="1295400"/>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Lembrar</a:t>
            </a:r>
            <a:r>
              <a:rPr lang="en-US" sz="2800" dirty="0">
                <a:solidFill>
                  <a:schemeClr val="bg1"/>
                </a:solidFill>
                <a:cs typeface="Arial" charset="0"/>
              </a:rPr>
              <a:t> da </a:t>
            </a:r>
            <a:r>
              <a:rPr lang="en-US" sz="2800" dirty="0" err="1">
                <a:solidFill>
                  <a:schemeClr val="bg1"/>
                </a:solidFill>
                <a:cs typeface="Arial" charset="0"/>
              </a:rPr>
              <a:t>energia</a:t>
            </a:r>
            <a:r>
              <a:rPr lang="en-US" sz="2800" dirty="0">
                <a:solidFill>
                  <a:schemeClr val="bg1"/>
                </a:solidFill>
                <a:cs typeface="Arial" charset="0"/>
              </a:rPr>
              <a:t> solar </a:t>
            </a:r>
            <a:r>
              <a:rPr lang="en-US" sz="2800" dirty="0" err="1">
                <a:solidFill>
                  <a:schemeClr val="bg1"/>
                </a:solidFill>
                <a:cs typeface="Arial" charset="0"/>
              </a:rPr>
              <a:t>nos</a:t>
            </a:r>
            <a:r>
              <a:rPr lang="en-US" sz="2800" dirty="0">
                <a:solidFill>
                  <a:schemeClr val="bg1"/>
                </a:solidFill>
                <a:cs typeface="Arial" charset="0"/>
              </a:rPr>
              <a:t> </a:t>
            </a:r>
            <a:r>
              <a:rPr lang="en-US" sz="2800" dirty="0" err="1">
                <a:solidFill>
                  <a:schemeClr val="bg1"/>
                </a:solidFill>
                <a:cs typeface="Arial" charset="0"/>
              </a:rPr>
              <a:t>anos</a:t>
            </a:r>
            <a:r>
              <a:rPr lang="en-US" sz="2800" dirty="0">
                <a:solidFill>
                  <a:schemeClr val="bg1"/>
                </a:solidFill>
                <a:cs typeface="Arial" charset="0"/>
              </a:rPr>
              <a:t> 1970</a:t>
            </a:r>
          </a:p>
        </p:txBody>
      </p:sp>
      <p:pic>
        <p:nvPicPr>
          <p:cNvPr id="4813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4750" y="1449388"/>
            <a:ext cx="3979863"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15516" y="4473116"/>
            <a:ext cx="4104456" cy="523220"/>
          </a:xfrm>
          <a:prstGeom prst="rect">
            <a:avLst/>
          </a:prstGeom>
          <a:noFill/>
        </p:spPr>
        <p:txBody>
          <a:bodyPr>
            <a:spAutoFit/>
          </a:bodyPr>
          <a:lstStyle/>
          <a:p>
            <a:pPr algn="l">
              <a:defRPr/>
            </a:pPr>
            <a:r>
              <a:rPr lang="en-US" sz="2800"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Perdeu</a:t>
            </a:r>
            <a:r>
              <a:rPr lang="en-US"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o b</a:t>
            </a:r>
            <a:r>
              <a:rPr lang="x-none"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onde da história</a:t>
            </a:r>
          </a:p>
        </p:txBody>
      </p:sp>
      <p:sp>
        <p:nvSpPr>
          <p:cNvPr id="6" name="Rectangle 5"/>
          <p:cNvSpPr/>
          <p:nvPr/>
        </p:nvSpPr>
        <p:spPr>
          <a:xfrm>
            <a:off x="4949192" y="4437112"/>
            <a:ext cx="4015296" cy="954107"/>
          </a:xfrm>
          <a:prstGeom prst="rect">
            <a:avLst/>
          </a:prstGeom>
          <a:noFill/>
        </p:spPr>
        <p:txBody>
          <a:bodyPr>
            <a:spAutoFit/>
          </a:bodyPr>
          <a:lstStyle/>
          <a:p>
            <a:pPr algn="l">
              <a:defRPr/>
            </a:pPr>
            <a:r>
              <a:rPr lang="x-none"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Cavalo encilhado não passa duas vezes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5425"/>
            <a:ext cx="9144000" cy="37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Rectangle 1"/>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http://www.sbfisica.org.br/rbef/pdf/362504.pdf</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5556" y="1643896"/>
            <a:ext cx="5504735" cy="2585323"/>
          </a:xfrm>
          <a:prstGeom prst="rect">
            <a:avLst/>
          </a:prstGeom>
          <a:noFill/>
        </p:spPr>
        <p:txBody>
          <a:bodyPr>
            <a:spAutoFit/>
          </a:bodyPr>
          <a:lstStyle/>
          <a:p>
            <a:pPr>
              <a:defRPr/>
            </a:pP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 dois primeiros semestres do currículo</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368300"/>
            <a:ext cx="91440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00" y="332656"/>
            <a:ext cx="9144000"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1" y="1643896"/>
            <a:ext cx="8640961"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 primeira disciplina sobre ciências</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087" y="332656"/>
            <a:ext cx="7997357"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Alfabetização científica em Energia e Matéria</a:t>
            </a:r>
          </a:p>
        </p:txBody>
      </p:sp>
      <p:sp>
        <p:nvSpPr>
          <p:cNvPr id="54274" name="TextBox 2"/>
          <p:cNvSpPr txBox="1">
            <a:spLocks noChangeArrowheads="1"/>
          </p:cNvSpPr>
          <p:nvPr/>
        </p:nvSpPr>
        <p:spPr bwMode="auto">
          <a:xfrm>
            <a:off x="571500" y="2852738"/>
            <a:ext cx="8248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endParaRPr lang="en-US"/>
          </a:p>
        </p:txBody>
      </p:sp>
      <p:sp>
        <p:nvSpPr>
          <p:cNvPr id="54275" name="Rectangle 3"/>
          <p:cNvSpPr>
            <a:spLocks noChangeArrowheads="1"/>
          </p:cNvSpPr>
          <p:nvPr/>
        </p:nvSpPr>
        <p:spPr bwMode="auto">
          <a:xfrm>
            <a:off x="384175" y="2057400"/>
            <a:ext cx="8459788"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pt-BR"/>
              <a:t>Os conceitos de energia e matéria ao longo da história da humanidade, com ênfase nas suas inserções tecnológicas e no surgimento de concepções espontâneas. Os diferentes tipos de energia e suas transformações. O caráter corpuscular da matéria. Introdução ao estudo da tabela periódica. O modelo atômico de Rutherford-Bohr. Partículas elementares. A dualidade partícula-onda e a equivalência massa-energia. A crise energética. Fontes de energia renováveis. </a:t>
            </a:r>
          </a:p>
        </p:txBody>
      </p:sp>
      <p:sp>
        <p:nvSpPr>
          <p:cNvPr id="5" name="Oval 4"/>
          <p:cNvSpPr/>
          <p:nvPr/>
        </p:nvSpPr>
        <p:spPr bwMode="auto">
          <a:xfrm>
            <a:off x="5111750" y="4941888"/>
            <a:ext cx="3852863" cy="1146175"/>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Objetivos</a:t>
            </a:r>
            <a:r>
              <a:rPr lang="en-US" sz="2800" dirty="0">
                <a:solidFill>
                  <a:schemeClr val="bg1"/>
                </a:solidFill>
                <a:cs typeface="Arial" charset="0"/>
              </a:rPr>
              <a:t> da </a:t>
            </a:r>
            <a:r>
              <a:rPr lang="en-US" sz="2800" dirty="0" err="1">
                <a:solidFill>
                  <a:schemeClr val="bg1"/>
                </a:solidFill>
                <a:cs typeface="Arial" charset="0"/>
              </a:rPr>
              <a:t>disciplina</a:t>
            </a:r>
            <a:endParaRPr lang="en-US" sz="2800" dirty="0">
              <a:solidFill>
                <a:schemeClr val="bg1"/>
              </a:solidFill>
              <a:cs typeface="Arial" charset="0"/>
            </a:endParaRPr>
          </a:p>
        </p:txBody>
      </p:sp>
      <p:sp>
        <p:nvSpPr>
          <p:cNvPr id="54277" name="Right Arrow 5"/>
          <p:cNvSpPr>
            <a:spLocks noChangeArrowheads="1"/>
          </p:cNvSpPr>
          <p:nvPr/>
        </p:nvSpPr>
        <p:spPr bwMode="auto">
          <a:xfrm>
            <a:off x="7956550" y="6197600"/>
            <a:ext cx="863600" cy="304800"/>
          </a:xfrm>
          <a:prstGeom prst="rightArrow">
            <a:avLst>
              <a:gd name="adj1" fmla="val 50000"/>
              <a:gd name="adj2" fmla="val 50134"/>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
          <p:cNvSpPr txBox="1">
            <a:spLocks noChangeArrowheads="1"/>
          </p:cNvSpPr>
          <p:nvPr/>
        </p:nvSpPr>
        <p:spPr bwMode="auto">
          <a:xfrm>
            <a:off x="863600" y="944563"/>
            <a:ext cx="7848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buFont typeface="Wingdings" charset="0"/>
              <a:buChar char="v"/>
            </a:pPr>
            <a:r>
              <a:rPr lang="pt-BR" sz="2800"/>
              <a:t>Apresentar, em linguagem de divulgação científica, um panorama do conteúdo do currículo, a partir da literatura científica contemporânea.</a:t>
            </a:r>
          </a:p>
          <a:p>
            <a:pPr algn="l" eaLnBrk="1" hangingPunct="1">
              <a:buFont typeface="Wingdings" charset="0"/>
              <a:buChar char="v"/>
            </a:pPr>
            <a:r>
              <a:rPr lang="pt-BR" sz="2800"/>
              <a:t>Mostrar em que etapa do currículo os conceitos referentes à literatura contemporânea serão abordados. </a:t>
            </a:r>
          </a:p>
          <a:p>
            <a:pPr algn="l" eaLnBrk="1" hangingPunct="1">
              <a:buFont typeface="Wingdings" charset="0"/>
              <a:buChar char="v"/>
            </a:pPr>
            <a:r>
              <a:rPr lang="pt-BR" sz="2800"/>
              <a:t>Mostrar que é possível tratar tópicos científicos avançados para uma audiência leiga. </a:t>
            </a:r>
          </a:p>
        </p:txBody>
      </p:sp>
      <p:sp>
        <p:nvSpPr>
          <p:cNvPr id="3" name="Oval 2"/>
          <p:cNvSpPr/>
          <p:nvPr/>
        </p:nvSpPr>
        <p:spPr bwMode="auto">
          <a:xfrm>
            <a:off x="5111750" y="4941888"/>
            <a:ext cx="3852863" cy="1146175"/>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Estratégia</a:t>
            </a:r>
            <a:r>
              <a:rPr lang="en-US" sz="2800" dirty="0">
                <a:solidFill>
                  <a:schemeClr val="bg1"/>
                </a:solidFill>
                <a:cs typeface="Arial" charset="0"/>
              </a:rPr>
              <a:t> </a:t>
            </a:r>
            <a:r>
              <a:rPr lang="en-US" sz="2800" dirty="0" err="1">
                <a:solidFill>
                  <a:schemeClr val="bg1"/>
                </a:solidFill>
                <a:cs typeface="Arial" charset="0"/>
              </a:rPr>
              <a:t>ausubeliana</a:t>
            </a:r>
            <a:endParaRPr lang="en-US" sz="2800" dirty="0">
              <a:solidFill>
                <a:schemeClr val="bg1"/>
              </a:solidFill>
              <a:cs typeface="Arial" charset="0"/>
            </a:endParaRPr>
          </a:p>
        </p:txBody>
      </p:sp>
      <p:cxnSp>
        <p:nvCxnSpPr>
          <p:cNvPr id="55299" name="Curved Connector 38"/>
          <p:cNvCxnSpPr>
            <a:cxnSpLocks noChangeShapeType="1"/>
          </p:cNvCxnSpPr>
          <p:nvPr/>
        </p:nvCxnSpPr>
        <p:spPr bwMode="auto">
          <a:xfrm rot="16200000" flipV="1">
            <a:off x="7109619" y="3518694"/>
            <a:ext cx="2628900" cy="576262"/>
          </a:xfrm>
          <a:prstGeom prst="curvedConnector3">
            <a:avLst>
              <a:gd name="adj1" fmla="val 98921"/>
            </a:avLst>
          </a:prstGeom>
          <a:noFill/>
          <a:ln w="38100">
            <a:solidFill>
              <a:srgbClr val="040D60"/>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338" y="260350"/>
            <a:ext cx="2992437" cy="187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60350"/>
            <a:ext cx="381635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87524" y="2232156"/>
            <a:ext cx="2993008" cy="954107"/>
          </a:xfrm>
          <a:prstGeom prst="rect">
            <a:avLst/>
          </a:prstGeom>
          <a:noFill/>
        </p:spPr>
        <p:txBody>
          <a:bodyPr>
            <a:spAutoFit/>
          </a:bodyPr>
          <a:lstStyle/>
          <a:p>
            <a:pPr algn="l">
              <a:defRPr/>
            </a:pPr>
            <a:r>
              <a:rPr lang="x-none"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Alunos conectados nas nuvens digitais</a:t>
            </a:r>
          </a:p>
        </p:txBody>
      </p:sp>
      <p:sp>
        <p:nvSpPr>
          <p:cNvPr id="6" name="Rectangle 5"/>
          <p:cNvSpPr/>
          <p:nvPr/>
        </p:nvSpPr>
        <p:spPr>
          <a:xfrm>
            <a:off x="2139392" y="5067183"/>
            <a:ext cx="3692748" cy="954107"/>
          </a:xfrm>
          <a:prstGeom prst="rect">
            <a:avLst/>
          </a:prstGeom>
          <a:noFill/>
        </p:spPr>
        <p:txBody>
          <a:bodyPr>
            <a:spAutoFit/>
          </a:bodyPr>
          <a:lstStyle/>
          <a:p>
            <a:pPr algn="l">
              <a:defRPr/>
            </a:pPr>
            <a:r>
              <a:rPr lang="x-none" sz="28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Professores congelados no passado</a:t>
            </a:r>
          </a:p>
        </p:txBody>
      </p:sp>
      <p:pic>
        <p:nvPicPr>
          <p:cNvPr id="1946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3400" y="2957513"/>
            <a:ext cx="35306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087" y="1592796"/>
            <a:ext cx="7997357"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Um livro de texto para a disciplina</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descr="CapaEnergiaMateria.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9525"/>
            <a:ext cx="486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42875" y="115888"/>
            <a:ext cx="3800475" cy="3048000"/>
          </a:xfrm>
          <a:prstGeom prst="rect">
            <a:avLst/>
          </a:prstGeom>
          <a:noFill/>
        </p:spPr>
        <p:txBody>
          <a:bodyPr>
            <a:spAutoFit/>
          </a:bodyPr>
          <a:lstStyle/>
          <a:p>
            <a:pPr algn="l">
              <a:defRPr/>
            </a:pPr>
            <a:r>
              <a:rPr lang="en-US" dirty="0"/>
              <a:t>O </a:t>
            </a:r>
            <a:r>
              <a:rPr lang="en-US" dirty="0" err="1"/>
              <a:t>livro</a:t>
            </a:r>
            <a:r>
              <a:rPr lang="en-US" dirty="0"/>
              <a:t> </a:t>
            </a:r>
            <a:r>
              <a:rPr lang="en-US" dirty="0" err="1"/>
              <a:t>pode</a:t>
            </a:r>
            <a:r>
              <a:rPr lang="en-US" dirty="0"/>
              <a:t> </a:t>
            </a:r>
            <a:r>
              <a:rPr lang="en-US" dirty="0" err="1"/>
              <a:t>ser</a:t>
            </a:r>
            <a:r>
              <a:rPr lang="en-US" dirty="0"/>
              <a:t> </a:t>
            </a:r>
            <a:r>
              <a:rPr lang="en-US" dirty="0" err="1"/>
              <a:t>adquirido</a:t>
            </a:r>
            <a:r>
              <a:rPr lang="en-US" dirty="0"/>
              <a:t> </a:t>
            </a:r>
            <a:r>
              <a:rPr lang="en-US" dirty="0" err="1"/>
              <a:t>na</a:t>
            </a:r>
            <a:r>
              <a:rPr lang="en-US" dirty="0"/>
              <a:t> </a:t>
            </a:r>
            <a:r>
              <a:rPr lang="en-US" dirty="0" err="1"/>
              <a:t>página</a:t>
            </a:r>
            <a:r>
              <a:rPr lang="en-US" dirty="0"/>
              <a:t> da </a:t>
            </a:r>
            <a:r>
              <a:rPr lang="en-US" dirty="0" err="1"/>
              <a:t>editora</a:t>
            </a:r>
            <a:r>
              <a:rPr lang="en-US" dirty="0"/>
              <a:t>, https://</a:t>
            </a:r>
            <a:r>
              <a:rPr lang="en-US" dirty="0" err="1"/>
              <a:t>www.livrariadafisica.com.br</a:t>
            </a:r>
            <a:r>
              <a:rPr lang="en-US" dirty="0"/>
              <a:t>, </a:t>
            </a:r>
            <a:r>
              <a:rPr lang="en-US" dirty="0" err="1"/>
              <a:t>ou</a:t>
            </a:r>
            <a:r>
              <a:rPr lang="en-US" dirty="0"/>
              <a:t> </a:t>
            </a:r>
            <a:r>
              <a:rPr lang="en-US" dirty="0" err="1"/>
              <a:t>nas</a:t>
            </a:r>
            <a:r>
              <a:rPr lang="en-US" dirty="0"/>
              <a:t> </a:t>
            </a:r>
            <a:r>
              <a:rPr lang="en-US" dirty="0" err="1"/>
              <a:t>seguintes</a:t>
            </a:r>
            <a:r>
              <a:rPr lang="en-US" dirty="0"/>
              <a:t> </a:t>
            </a:r>
            <a:r>
              <a:rPr lang="en-US" dirty="0" err="1"/>
              <a:t>livrarias</a:t>
            </a:r>
            <a:r>
              <a:rPr lang="en-US" dirty="0"/>
              <a:t>:</a:t>
            </a:r>
          </a:p>
          <a:p>
            <a:pPr marL="342900" indent="-342900" algn="l">
              <a:buFont typeface="Wingdings" charset="2"/>
              <a:buChar char="v"/>
              <a:defRPr/>
            </a:pPr>
            <a:r>
              <a:rPr lang="en-US" dirty="0" err="1"/>
              <a:t>Cooperativa</a:t>
            </a:r>
            <a:r>
              <a:rPr lang="en-US" dirty="0"/>
              <a:t> Cultural da UFRN</a:t>
            </a:r>
          </a:p>
          <a:p>
            <a:pPr marL="342900" indent="-342900" algn="l">
              <a:buFont typeface="Wingdings" charset="2"/>
              <a:buChar char="v"/>
              <a:defRPr/>
            </a:pPr>
            <a:r>
              <a:rPr lang="en-US" dirty="0" err="1"/>
              <a:t>Cultura</a:t>
            </a:r>
            <a:endParaRPr lang="en-US" dirty="0"/>
          </a:p>
          <a:p>
            <a:pPr marL="342900" indent="-342900" algn="l">
              <a:buFont typeface="Wingdings" charset="2"/>
              <a:buChar char="v"/>
              <a:defRPr/>
            </a:pPr>
            <a:r>
              <a:rPr lang="en-US" dirty="0" err="1"/>
              <a:t>Saraiva</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E&amp;Msumario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6096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0" name="Picture 2" descr="E&amp;Msumario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4473575"/>
            <a:ext cx="60325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E&amp;Msumario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7200" y="139700"/>
            <a:ext cx="61468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E&amp;Msumario6.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5988" y="7938"/>
            <a:ext cx="56896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E&amp;Msumario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84600" y="-11113"/>
            <a:ext cx="53594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descr="E&amp;Msumario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03213"/>
            <a:ext cx="5943600"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E&amp;Msumario1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944563"/>
            <a:ext cx="5880100" cy="360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548" y="620688"/>
            <a:ext cx="8275292"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Em um departamento tradicional . . .</a:t>
            </a:r>
          </a:p>
        </p:txBody>
      </p:sp>
      <p:pic>
        <p:nvPicPr>
          <p:cNvPr id="64514" name="Picture 2" descr="bonecoInterrogaFundoVer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3968750"/>
            <a:ext cx="2041525"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Cloud Callout 3"/>
          <p:cNvSpPr>
            <a:spLocks noChangeArrowheads="1"/>
          </p:cNvSpPr>
          <p:nvPr/>
        </p:nvSpPr>
        <p:spPr bwMode="auto">
          <a:xfrm>
            <a:off x="4859338" y="2643188"/>
            <a:ext cx="2953022" cy="1325562"/>
          </a:xfrm>
          <a:prstGeom prst="cloudCallout">
            <a:avLst>
              <a:gd name="adj1" fmla="val -77399"/>
              <a:gd name="adj2" fmla="val 44294"/>
            </a:avLst>
          </a:prstGeom>
          <a:solidFill>
            <a:schemeClr val="bg1"/>
          </a:solidFill>
          <a:ln w="9525">
            <a:solidFill>
              <a:srgbClr val="040D60"/>
            </a:solidFill>
            <a:round/>
            <a:headEnd/>
            <a:tailEnd/>
          </a:ln>
        </p:spPr>
        <p:txBody>
          <a:bodyPr/>
          <a:lstStyle/>
          <a:p>
            <a:r>
              <a:rPr lang="en-US" sz="3600" dirty="0" smtClean="0">
                <a:cs typeface="Arial" charset="0"/>
              </a:rPr>
              <a:t>Déjà Vu</a:t>
            </a:r>
            <a:endParaRPr lang="en-US" sz="3600" dirty="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088" y="776288"/>
            <a:ext cx="77597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8" name="TextBox 2"/>
          <p:cNvSpPr txBox="1">
            <a:spLocks noChangeArrowheads="1"/>
          </p:cNvSpPr>
          <p:nvPr/>
        </p:nvSpPr>
        <p:spPr bwMode="auto">
          <a:xfrm>
            <a:off x="777875" y="209550"/>
            <a:ext cx="7329488" cy="461963"/>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r>
              <a:rPr lang="en-US"/>
              <a:t>Journal of College Science Teaching — July/August 2014</a:t>
            </a:r>
          </a:p>
        </p:txBody>
      </p:sp>
      <p:grpSp>
        <p:nvGrpSpPr>
          <p:cNvPr id="65539" name="Group 1"/>
          <p:cNvGrpSpPr>
            <a:grpSpLocks/>
          </p:cNvGrpSpPr>
          <p:nvPr/>
        </p:nvGrpSpPr>
        <p:grpSpPr bwMode="auto">
          <a:xfrm>
            <a:off x="5213350" y="3481388"/>
            <a:ext cx="3067050" cy="1747837"/>
            <a:chOff x="5213350" y="3619500"/>
            <a:chExt cx="3067050" cy="1747838"/>
          </a:xfrm>
        </p:grpSpPr>
        <p:pic>
          <p:nvPicPr>
            <p:cNvPr id="6554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619500"/>
              <a:ext cx="29845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4"/>
            <p:cNvSpPr txBox="1">
              <a:spLocks noChangeArrowheads="1"/>
            </p:cNvSpPr>
            <p:nvPr/>
          </p:nvSpPr>
          <p:spPr bwMode="auto">
            <a:xfrm>
              <a:off x="5213350" y="4905375"/>
              <a:ext cx="3067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r>
                <a:rPr lang="en-US"/>
                <a:t>McMinnville, Oregon</a:t>
              </a:r>
            </a:p>
          </p:txBody>
        </p:sp>
      </p:grpSp>
      <p:sp>
        <p:nvSpPr>
          <p:cNvPr id="65540" name="Rectangle 5"/>
          <p:cNvSpPr>
            <a:spLocks noChangeArrowheads="1"/>
          </p:cNvSpPr>
          <p:nvPr/>
        </p:nvSpPr>
        <p:spPr bwMode="auto">
          <a:xfrm>
            <a:off x="0" y="5962650"/>
            <a:ext cx="9144000" cy="922338"/>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a:t>http://digital.nsta.org/article/A_Novel_Interdisciplinary_Science_Experience_for_Undergraduates_Across_Introductory_Biology,_Chemistry,_and_Physics_Courses/1730522/212734/article.html</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964" y="1628800"/>
            <a:ext cx="8231496" cy="1754327"/>
          </a:xfrm>
          <a:prstGeom prst="rect">
            <a:avLst/>
          </a:prstGeom>
          <a:noFill/>
        </p:spPr>
        <p:txBody>
          <a:bodyPr>
            <a:spAutoFit/>
          </a:bodyPr>
          <a:lstStyle/>
          <a:p>
            <a:pPr algn="l">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 tem a ver, principalmente, com isso . . .</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1648" y="1713582"/>
            <a:ext cx="7280751" cy="1754327"/>
          </a:xfrm>
          <a:prstGeom prst="rect">
            <a:avLst/>
          </a:prstGeom>
          <a:noFill/>
        </p:spPr>
        <p:txBody>
          <a:bodyPr>
            <a:spAutoFit/>
          </a:bodyPr>
          <a:lstStyle/>
          <a:p>
            <a:pPr algn="l">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Alguns trechos do artigo, traduzidos por mim</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1"/>
          <p:cNvSpPr txBox="1">
            <a:spLocks noChangeArrowheads="1"/>
          </p:cNvSpPr>
          <p:nvPr/>
        </p:nvSpPr>
        <p:spPr bwMode="auto">
          <a:xfrm>
            <a:off x="358775" y="420688"/>
            <a:ext cx="84613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200"/>
              <a:t>Criar e implementar currículo interdisciplinar em cursos introdutórios STEM é um desafio, mas fazer isso é cada vez mais necessário, visto que os problemas atuais da ciência são cada vez mais interdisciplinares.</a:t>
            </a:r>
          </a:p>
        </p:txBody>
      </p:sp>
      <p:sp>
        <p:nvSpPr>
          <p:cNvPr id="67586" name="TextBox 1"/>
          <p:cNvSpPr txBox="1">
            <a:spLocks noChangeArrowheads="1"/>
          </p:cNvSpPr>
          <p:nvPr/>
        </p:nvSpPr>
        <p:spPr bwMode="auto">
          <a:xfrm>
            <a:off x="1042988" y="3068638"/>
            <a:ext cx="7956550" cy="2554287"/>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200"/>
              <a:t>Em vez de criar novos cursos, que tomariam muito tempo, professores de várias disciplinas podem compartilhar abordagens pedagógicas e desenvolver novos materiais interdisciplinares para seus cursos usuais.</a:t>
            </a:r>
            <a:endParaRPr lang="en-US" sz="2000"/>
          </a:p>
        </p:txBody>
      </p:sp>
      <p:sp>
        <p:nvSpPr>
          <p:cNvPr id="67587" name="Rectangle 5"/>
          <p:cNvSpPr>
            <a:spLocks noChangeArrowheads="1"/>
          </p:cNvSpPr>
          <p:nvPr/>
        </p:nvSpPr>
        <p:spPr bwMode="auto">
          <a:xfrm>
            <a:off x="0" y="5962650"/>
            <a:ext cx="9144000" cy="922338"/>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a:t>http://digital.nsta.org/article/A_Novel_Interdisciplinary_Science_Experience_for_Undergraduates_Across_Introductory_Biology,_Chemistry,_and_Physics_Courses/1730522/212734/article.html</a:t>
            </a: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extBox 1"/>
          <p:cNvSpPr txBox="1">
            <a:spLocks noChangeArrowheads="1"/>
          </p:cNvSpPr>
          <p:nvPr/>
        </p:nvSpPr>
        <p:spPr bwMode="auto">
          <a:xfrm>
            <a:off x="215900" y="80963"/>
            <a:ext cx="8748713" cy="3324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000"/>
              <a:t>A principal barreira para a implementação de cursos interdisciplinares é a atual estrutura dos cursos introdutórios existentes. Cada departamento tende a resistir a mudanças nos conteúdos dos seus cursos, porque eles são formatados como pre-requisitos para cursos avançados e para preparar os estudantes para a competição no mercado de trabalho.</a:t>
            </a:r>
            <a:endParaRPr lang="en-US" sz="1800"/>
          </a:p>
        </p:txBody>
      </p:sp>
      <p:sp>
        <p:nvSpPr>
          <p:cNvPr id="68610" name="Rectangle 4"/>
          <p:cNvSpPr>
            <a:spLocks noChangeArrowheads="1"/>
          </p:cNvSpPr>
          <p:nvPr/>
        </p:nvSpPr>
        <p:spPr bwMode="auto">
          <a:xfrm>
            <a:off x="0" y="5962650"/>
            <a:ext cx="9144000" cy="922338"/>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a:t>http://digital.nsta.org/article/A_Novel_Interdisciplinary_Science_Experience_for_Undergraduates_Across_Introductory_Biology,_Chemistry,_and_Physics_Courses/1730522/212734/article.html</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extBox 1"/>
          <p:cNvSpPr txBox="1">
            <a:spLocks noChangeArrowheads="1"/>
          </p:cNvSpPr>
          <p:nvPr/>
        </p:nvSpPr>
        <p:spPr bwMode="auto">
          <a:xfrm>
            <a:off x="215900" y="404813"/>
            <a:ext cx="864076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200"/>
              <a:t>Para superar essa barreira, decidimos desenvolver e implementar um SEMINÁRIO DE CIÊNCIA INTERDISCIPLINAR (ISS) para cursos introdutórios de biologia, física e química. Estudantes de todos os cursos são reunidos com seus professores nesses seminários.</a:t>
            </a:r>
            <a:endParaRPr lang="en-US" sz="1800"/>
          </a:p>
        </p:txBody>
      </p:sp>
      <p:sp>
        <p:nvSpPr>
          <p:cNvPr id="3" name="Oval 2"/>
          <p:cNvSpPr/>
          <p:nvPr/>
        </p:nvSpPr>
        <p:spPr bwMode="auto">
          <a:xfrm>
            <a:off x="5003800" y="3465513"/>
            <a:ext cx="3852863" cy="971550"/>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Objetivos</a:t>
            </a:r>
            <a:r>
              <a:rPr lang="en-US" sz="2800" dirty="0">
                <a:solidFill>
                  <a:schemeClr val="bg1"/>
                </a:solidFill>
                <a:cs typeface="Arial" charset="0"/>
              </a:rPr>
              <a:t> do ISS</a:t>
            </a:r>
          </a:p>
        </p:txBody>
      </p:sp>
      <p:sp>
        <p:nvSpPr>
          <p:cNvPr id="69635" name="Right Arrow 1"/>
          <p:cNvSpPr>
            <a:spLocks noChangeArrowheads="1"/>
          </p:cNvSpPr>
          <p:nvPr/>
        </p:nvSpPr>
        <p:spPr bwMode="auto">
          <a:xfrm>
            <a:off x="7848600" y="4545013"/>
            <a:ext cx="863600" cy="306387"/>
          </a:xfrm>
          <a:prstGeom prst="rightArrow">
            <a:avLst>
              <a:gd name="adj1" fmla="val 50000"/>
              <a:gd name="adj2" fmla="val 49875"/>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charset="0"/>
            </a:endParaRPr>
          </a:p>
        </p:txBody>
      </p:sp>
      <p:sp>
        <p:nvSpPr>
          <p:cNvPr id="69636" name="Rectangle 6"/>
          <p:cNvSpPr>
            <a:spLocks noChangeArrowheads="1"/>
          </p:cNvSpPr>
          <p:nvPr/>
        </p:nvSpPr>
        <p:spPr bwMode="auto">
          <a:xfrm>
            <a:off x="0" y="5962650"/>
            <a:ext cx="9144000" cy="922338"/>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a:t>http://digital.nsta.org/article/A_Novel_Interdisciplinary_Science_Experience_for_Undergraduates_Across_Introductory_Biology,_Chemistry,_and_Physics_Courses/1730522/212734/article.html</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Box 1"/>
          <p:cNvSpPr txBox="1">
            <a:spLocks noChangeArrowheads="1"/>
          </p:cNvSpPr>
          <p:nvPr/>
        </p:nvSpPr>
        <p:spPr bwMode="auto">
          <a:xfrm>
            <a:off x="250825" y="225425"/>
            <a:ext cx="87503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2800"/>
              <a:t>• Oportunizar que estudantes reflitam e discutam conteúdo interdisciplinar relacionados com seus cursos introdutórios,</a:t>
            </a:r>
          </a:p>
          <a:p>
            <a:pPr algn="l" eaLnBrk="1" hangingPunct="1"/>
            <a:r>
              <a:rPr lang="en-US" sz="2800"/>
              <a:t>• Identificar conteúdo disciplinar no âmbito dos tópicos interdisciplinares,</a:t>
            </a:r>
          </a:p>
          <a:p>
            <a:pPr algn="l" eaLnBrk="1" hangingPunct="1"/>
            <a:r>
              <a:rPr lang="en-US" sz="2800"/>
              <a:t>• Comparar perspectivas disciplinares (modelos, contextos e métodos),</a:t>
            </a:r>
          </a:p>
          <a:p>
            <a:pPr algn="l" eaLnBrk="1" hangingPunct="1"/>
            <a:r>
              <a:rPr lang="en-US" sz="2800"/>
              <a:t>• Produzir argumentos científicos para uma audiência interdisciplinar, e</a:t>
            </a:r>
            <a:endParaRPr lang="en-US" sz="1800"/>
          </a:p>
          <a:p>
            <a:pPr algn="l" eaLnBrk="1" hangingPunct="1"/>
            <a:r>
              <a:rPr lang="en-US" sz="2800"/>
              <a:t>• Aplicar conhecimento disciplinar a problemas interdisciplinares.</a:t>
            </a:r>
          </a:p>
        </p:txBody>
      </p:sp>
      <p:sp>
        <p:nvSpPr>
          <p:cNvPr id="70658" name="Rectangle 4"/>
          <p:cNvSpPr>
            <a:spLocks noChangeArrowheads="1"/>
          </p:cNvSpPr>
          <p:nvPr/>
        </p:nvSpPr>
        <p:spPr bwMode="auto">
          <a:xfrm>
            <a:off x="0" y="5962650"/>
            <a:ext cx="9144000" cy="922338"/>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a:t>http://digital.nsta.org/article/A_Novel_Interdisciplinary_Science_Experience_for_Undergraduates_Across_Introductory_Biology,_Chemistry,_and_Physics_Courses/1730522/212734/article.html</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6641" y="1039668"/>
            <a:ext cx="8676964"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Na nossa realidade, fazer o </a:t>
            </a: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uê?</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21132"/>
            <a:ext cx="8676964" cy="1077218"/>
          </a:xfrm>
          <a:prstGeom prst="rect">
            <a:avLst/>
          </a:prstGeom>
          <a:noFill/>
        </p:spPr>
        <p:txBody>
          <a:bodyPr>
            <a:spAutoFit/>
          </a:bodyPr>
          <a:lstStyle/>
          <a:p>
            <a:pPr>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Primeiramente, enfrentar o desafio do MEC:</a:t>
            </a:r>
          </a:p>
          <a:p>
            <a:pPr>
              <a:defRPr/>
            </a:pPr>
            <a:r>
              <a:rPr lang="x-none" sz="32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Base Nacional Comum Curricular</a:t>
            </a:r>
          </a:p>
        </p:txBody>
      </p:sp>
      <p:grpSp>
        <p:nvGrpSpPr>
          <p:cNvPr id="72706" name="Group 5"/>
          <p:cNvGrpSpPr>
            <a:grpSpLocks/>
          </p:cNvGrpSpPr>
          <p:nvPr/>
        </p:nvGrpSpPr>
        <p:grpSpPr bwMode="auto">
          <a:xfrm>
            <a:off x="2125663" y="1484313"/>
            <a:ext cx="4929187" cy="2413000"/>
            <a:chOff x="4214863" y="2816933"/>
            <a:chExt cx="4929645" cy="2412268"/>
          </a:xfrm>
        </p:grpSpPr>
        <p:pic>
          <p:nvPicPr>
            <p:cNvPr id="72710" name="Picture 3" descr="pap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4863" y="2816933"/>
              <a:ext cx="4929645" cy="241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Box 4"/>
            <p:cNvSpPr txBox="1">
              <a:spLocks noChangeArrowheads="1"/>
            </p:cNvSpPr>
            <p:nvPr/>
          </p:nvSpPr>
          <p:spPr bwMode="auto">
            <a:xfrm>
              <a:off x="4718920" y="3465004"/>
              <a:ext cx="399644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2800"/>
                <a:t>Oportunidade para pesquisas em ensino de ciências e matemática</a:t>
              </a:r>
            </a:p>
          </p:txBody>
        </p:sp>
      </p:grpSp>
      <p:sp>
        <p:nvSpPr>
          <p:cNvPr id="72707" name="Rectangle 7"/>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
        <p:nvSpPr>
          <p:cNvPr id="7" name="Oval 6"/>
          <p:cNvSpPr/>
          <p:nvPr/>
        </p:nvSpPr>
        <p:spPr bwMode="auto">
          <a:xfrm>
            <a:off x="3598863" y="4508500"/>
            <a:ext cx="5329237" cy="882650"/>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Será</a:t>
            </a:r>
            <a:r>
              <a:rPr lang="en-US" sz="2800" dirty="0">
                <a:solidFill>
                  <a:schemeClr val="bg1"/>
                </a:solidFill>
                <a:cs typeface="Arial" charset="0"/>
              </a:rPr>
              <a:t> </a:t>
            </a:r>
            <a:r>
              <a:rPr lang="en-US" sz="2800" dirty="0" err="1">
                <a:solidFill>
                  <a:schemeClr val="bg1"/>
                </a:solidFill>
                <a:cs typeface="Arial" charset="0"/>
              </a:rPr>
              <a:t>necessário</a:t>
            </a:r>
            <a:endParaRPr lang="en-US" sz="2800" dirty="0">
              <a:solidFill>
                <a:schemeClr val="bg1"/>
              </a:solidFill>
              <a:cs typeface="Arial" charset="0"/>
            </a:endParaRPr>
          </a:p>
        </p:txBody>
      </p:sp>
      <p:sp>
        <p:nvSpPr>
          <p:cNvPr id="72709" name="Right Arrow 7"/>
          <p:cNvSpPr>
            <a:spLocks noChangeArrowheads="1"/>
          </p:cNvSpPr>
          <p:nvPr/>
        </p:nvSpPr>
        <p:spPr bwMode="auto">
          <a:xfrm>
            <a:off x="7920038" y="5715000"/>
            <a:ext cx="863600" cy="306388"/>
          </a:xfrm>
          <a:prstGeom prst="rightArrow">
            <a:avLst>
              <a:gd name="adj1" fmla="val 50000"/>
              <a:gd name="adj2" fmla="val 49874"/>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7524" y="456636"/>
            <a:ext cx="4104456" cy="1077218"/>
          </a:xfrm>
          <a:prstGeom prst="rect">
            <a:avLst/>
          </a:prstGeom>
          <a:scene3d>
            <a:camera prst="orthographicFront"/>
            <a:lightRig rig="threePt" dir="t"/>
          </a:scene3d>
          <a:sp3d>
            <a:bevelT prst="angle"/>
          </a:sp3d>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x-none" sz="32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Modificar currículos das licenciaturas</a:t>
            </a:r>
          </a:p>
        </p:txBody>
      </p:sp>
      <p:sp>
        <p:nvSpPr>
          <p:cNvPr id="6" name="Rectangle 5"/>
          <p:cNvSpPr/>
          <p:nvPr/>
        </p:nvSpPr>
        <p:spPr>
          <a:xfrm>
            <a:off x="4860032" y="456636"/>
            <a:ext cx="4104456" cy="1569660"/>
          </a:xfrm>
          <a:prstGeom prst="rect">
            <a:avLst/>
          </a:prstGeom>
          <a:scene3d>
            <a:camera prst="orthographicFront"/>
            <a:lightRig rig="threePt" dir="t"/>
          </a:scene3d>
          <a:sp3d>
            <a:bevelT prst="angle"/>
          </a:sp3d>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x-none" sz="32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Qualificar professores em serviço</a:t>
            </a:r>
          </a:p>
        </p:txBody>
      </p:sp>
      <p:sp>
        <p:nvSpPr>
          <p:cNvPr id="7" name="Rectangle 6"/>
          <p:cNvSpPr/>
          <p:nvPr/>
        </p:nvSpPr>
        <p:spPr>
          <a:xfrm>
            <a:off x="287524" y="2544868"/>
            <a:ext cx="4104456" cy="1569660"/>
          </a:xfrm>
          <a:prstGeom prst="rect">
            <a:avLst/>
          </a:prstGeom>
          <a:scene3d>
            <a:camera prst="orthographicFront"/>
            <a:lightRig rig="threePt" dir="t"/>
          </a:scene3d>
          <a:sp3d>
            <a:bevelT prst="angle"/>
          </a:sp3d>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x-none" sz="32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Preparar material instrucional para sala de aula</a:t>
            </a:r>
          </a:p>
        </p:txBody>
      </p:sp>
      <p:sp>
        <p:nvSpPr>
          <p:cNvPr id="8" name="Rectangle 7"/>
          <p:cNvSpPr/>
          <p:nvPr/>
        </p:nvSpPr>
        <p:spPr>
          <a:xfrm>
            <a:off x="4860032" y="2544868"/>
            <a:ext cx="4104456" cy="1569660"/>
          </a:xfrm>
          <a:prstGeom prst="rect">
            <a:avLst/>
          </a:prstGeom>
          <a:scene3d>
            <a:camera prst="orthographicFront"/>
            <a:lightRig rig="threePt" dir="t"/>
          </a:scene3d>
          <a:sp3d>
            <a:bevelT prst="angle"/>
          </a:sp3d>
        </p:spPr>
        <p:style>
          <a:lnRef idx="2">
            <a:schemeClr val="dk1">
              <a:shade val="50000"/>
            </a:schemeClr>
          </a:lnRef>
          <a:fillRef idx="1">
            <a:schemeClr val="dk1"/>
          </a:fillRef>
          <a:effectRef idx="0">
            <a:schemeClr val="dk1"/>
          </a:effectRef>
          <a:fontRef idx="minor">
            <a:schemeClr val="lt1"/>
          </a:fontRef>
        </p:style>
        <p:txBody>
          <a:bodyPr>
            <a:spAutoFit/>
          </a:bodyPr>
          <a:lstStyle/>
          <a:p>
            <a:pPr>
              <a:defRPr/>
            </a:pPr>
            <a:r>
              <a:rPr lang="x-none" sz="320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Preparar material de apoio para professores</a:t>
            </a:r>
          </a:p>
        </p:txBody>
      </p:sp>
      <p:sp>
        <p:nvSpPr>
          <p:cNvPr id="9" name="Oval 8"/>
          <p:cNvSpPr/>
          <p:nvPr/>
        </p:nvSpPr>
        <p:spPr bwMode="auto">
          <a:xfrm>
            <a:off x="5076057" y="4725144"/>
            <a:ext cx="2520279" cy="971550"/>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smtClean="0">
                <a:solidFill>
                  <a:schemeClr val="bg1"/>
                </a:solidFill>
                <a:cs typeface="Arial" charset="0"/>
              </a:rPr>
              <a:t>Note </a:t>
            </a:r>
            <a:r>
              <a:rPr lang="en-US" sz="2800" dirty="0" err="1" smtClean="0">
                <a:solidFill>
                  <a:schemeClr val="bg1"/>
                </a:solidFill>
                <a:cs typeface="Arial" charset="0"/>
              </a:rPr>
              <a:t>bem</a:t>
            </a:r>
            <a:endParaRPr lang="en-US" sz="2800" dirty="0">
              <a:solidFill>
                <a:schemeClr val="bg1"/>
              </a:solidFill>
              <a:cs typeface="Arial" charset="0"/>
            </a:endParaRPr>
          </a:p>
        </p:txBody>
      </p:sp>
      <p:sp>
        <p:nvSpPr>
          <p:cNvPr id="10" name="Right Arrow 1"/>
          <p:cNvSpPr>
            <a:spLocks noChangeArrowheads="1"/>
          </p:cNvSpPr>
          <p:nvPr/>
        </p:nvSpPr>
        <p:spPr bwMode="auto">
          <a:xfrm>
            <a:off x="7848600" y="6146949"/>
            <a:ext cx="863600" cy="306387"/>
          </a:xfrm>
          <a:prstGeom prst="rightArrow">
            <a:avLst>
              <a:gd name="adj1" fmla="val 50000"/>
              <a:gd name="adj2" fmla="val 49875"/>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charset="0"/>
            </a:endParaRPr>
          </a:p>
        </p:txBody>
      </p:sp>
      <p:pic>
        <p:nvPicPr>
          <p:cNvPr id="2" name="Picture 1" descr="exclamation0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142" y="4365103"/>
            <a:ext cx="870310" cy="167389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41" y="836712"/>
            <a:ext cx="8676964" cy="2585323"/>
          </a:xfrm>
          <a:prstGeom prst="rect">
            <a:avLst/>
          </a:prstGeom>
          <a:noFill/>
        </p:spPr>
        <p:txBody>
          <a:bodyPr>
            <a:spAutoFit/>
          </a:bodyPr>
          <a:lstStyle/>
          <a:p>
            <a:pPr>
              <a:defRPr/>
            </a:pPr>
            <a:r>
              <a:rPr lang="x-none"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Não faltam bons livros didáticos de física para o ensino médio</a:t>
            </a:r>
            <a:endPar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Rectangle 7"/>
          <p:cNvSpPr>
            <a:spLocks noChangeArrowheads="1"/>
          </p:cNvSpPr>
          <p:nvPr/>
        </p:nvSpPr>
        <p:spPr bwMode="auto">
          <a:xfrm>
            <a:off x="4608004" y="3825044"/>
            <a:ext cx="4315600" cy="1548172"/>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r>
              <a:rPr lang="en-US" sz="2800" dirty="0" err="1" smtClean="0"/>
              <a:t>Não</a:t>
            </a:r>
            <a:r>
              <a:rPr lang="en-US" sz="2800" dirty="0" smtClean="0"/>
              <a:t> </a:t>
            </a:r>
            <a:r>
              <a:rPr lang="en-US" sz="2800" dirty="0" err="1" smtClean="0"/>
              <a:t>tenho</a:t>
            </a:r>
            <a:r>
              <a:rPr lang="en-US" sz="2800" dirty="0" smtClean="0"/>
              <a:t> </a:t>
            </a:r>
            <a:r>
              <a:rPr lang="en-US" sz="2800" dirty="0" err="1" smtClean="0"/>
              <a:t>autoridade</a:t>
            </a:r>
            <a:r>
              <a:rPr lang="en-US" sz="2800" dirty="0" smtClean="0"/>
              <a:t> </a:t>
            </a:r>
            <a:r>
              <a:rPr lang="en-US" sz="2800" dirty="0" err="1" smtClean="0"/>
              <a:t>para</a:t>
            </a:r>
            <a:r>
              <a:rPr lang="en-US" sz="2800" dirty="0" smtClean="0"/>
              <a:t> </a:t>
            </a:r>
            <a:r>
              <a:rPr lang="en-US" sz="2800" dirty="0" err="1" smtClean="0"/>
              <a:t>falar</a:t>
            </a:r>
            <a:r>
              <a:rPr lang="en-US" sz="2800" dirty="0" smtClean="0"/>
              <a:t> da </a:t>
            </a:r>
            <a:r>
              <a:rPr lang="en-US" sz="2800" dirty="0" err="1" smtClean="0"/>
              <a:t>qualidade</a:t>
            </a:r>
            <a:r>
              <a:rPr lang="en-US" sz="2800" dirty="0" smtClean="0"/>
              <a:t> dos </a:t>
            </a:r>
            <a:r>
              <a:rPr lang="en-US" sz="2800" dirty="0" err="1" smtClean="0"/>
              <a:t>livros</a:t>
            </a:r>
            <a:r>
              <a:rPr lang="en-US" sz="2800" dirty="0" smtClean="0"/>
              <a:t> de </a:t>
            </a:r>
            <a:r>
              <a:rPr lang="en-US" sz="2800" dirty="0" err="1" smtClean="0"/>
              <a:t>biologia</a:t>
            </a:r>
            <a:r>
              <a:rPr lang="en-US" sz="2800" dirty="0" smtClean="0"/>
              <a:t> e </a:t>
            </a:r>
            <a:r>
              <a:rPr lang="en-US" sz="2800" dirty="0" err="1" smtClean="0"/>
              <a:t>química</a:t>
            </a:r>
            <a:r>
              <a:rPr lang="en-US" sz="2800" dirty="0" smtClean="0"/>
              <a:t>.</a:t>
            </a:r>
            <a:endParaRPr lang="en-US" sz="2800" dirty="0"/>
          </a:p>
        </p:txBody>
      </p:sp>
    </p:spTree>
    <p:extLst>
      <p:ext uri="{BB962C8B-B14F-4D97-AF65-F5344CB8AC3E}">
        <p14:creationId xmlns:p14="http://schemas.microsoft.com/office/powerpoint/2010/main" val="131992933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8072" y="634114"/>
            <a:ext cx="2625756" cy="3501008"/>
          </a:xfrm>
          <a:prstGeom prst="rect">
            <a:avLst/>
          </a:prstGeom>
        </p:spPr>
      </p:pic>
      <p:pic>
        <p:nvPicPr>
          <p:cNvPr id="3" name="Picture 2"/>
          <p:cNvPicPr>
            <a:picLocks noChangeAspect="1"/>
          </p:cNvPicPr>
          <p:nvPr/>
        </p:nvPicPr>
        <p:blipFill>
          <a:blip r:embed="rId3"/>
          <a:stretch>
            <a:fillRect/>
          </a:stretch>
        </p:blipFill>
        <p:spPr>
          <a:xfrm>
            <a:off x="3269807" y="642734"/>
            <a:ext cx="2598337" cy="3492388"/>
          </a:xfrm>
          <a:prstGeom prst="rect">
            <a:avLst/>
          </a:prstGeom>
        </p:spPr>
      </p:pic>
      <p:pic>
        <p:nvPicPr>
          <p:cNvPr id="6" name="Picture 5"/>
          <p:cNvPicPr>
            <a:picLocks noChangeAspect="1"/>
          </p:cNvPicPr>
          <p:nvPr/>
        </p:nvPicPr>
        <p:blipFill>
          <a:blip r:embed="rId4"/>
          <a:stretch>
            <a:fillRect/>
          </a:stretch>
        </p:blipFill>
        <p:spPr>
          <a:xfrm>
            <a:off x="6192180" y="634114"/>
            <a:ext cx="2592288" cy="3514966"/>
          </a:xfrm>
          <a:prstGeom prst="rect">
            <a:avLst/>
          </a:prstGeom>
        </p:spPr>
      </p:pic>
    </p:spTree>
    <p:extLst>
      <p:ext uri="{BB962C8B-B14F-4D97-AF65-F5344CB8AC3E}">
        <p14:creationId xmlns:p14="http://schemas.microsoft.com/office/powerpoint/2010/main" val="28204797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WebOfScienc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322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3" descr="pape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3228975"/>
            <a:ext cx="4597400" cy="362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4"/>
          <p:cNvSpPr txBox="1">
            <a:spLocks noChangeArrowheads="1"/>
          </p:cNvSpPr>
          <p:nvPr/>
        </p:nvSpPr>
        <p:spPr bwMode="auto">
          <a:xfrm>
            <a:off x="4824413" y="3897313"/>
            <a:ext cx="4195762"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2800"/>
              <a:t>Dos 10 trabalhos mais citados, entre 2005 e 2015, com o termo </a:t>
            </a:r>
            <a:r>
              <a:rPr lang="en-US" sz="2800" i="1"/>
              <a:t>biology</a:t>
            </a:r>
            <a:r>
              <a:rPr lang="en-US" sz="2800"/>
              <a:t>, 6 utilizam conceitos ou técnicas da física   </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terrogaBonec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62" y="2456892"/>
            <a:ext cx="2629161" cy="2427592"/>
          </a:xfrm>
          <a:prstGeom prst="rect">
            <a:avLst/>
          </a:prstGeom>
        </p:spPr>
      </p:pic>
      <p:sp>
        <p:nvSpPr>
          <p:cNvPr id="4" name="Cloud Callout 3"/>
          <p:cNvSpPr/>
          <p:nvPr/>
        </p:nvSpPr>
        <p:spPr bwMode="auto">
          <a:xfrm>
            <a:off x="4499992" y="616946"/>
            <a:ext cx="3996444" cy="2271994"/>
          </a:xfrm>
          <a:prstGeom prst="cloudCallout">
            <a:avLst>
              <a:gd name="adj1" fmla="val -85113"/>
              <a:gd name="adj2" fmla="val 36713"/>
            </a:avLst>
          </a:prstGeom>
          <a:solidFill>
            <a:schemeClr val="bg1"/>
          </a:solidFill>
          <a:ln w="9525" cap="flat" cmpd="sng" algn="ctr">
            <a:solidFill>
              <a:srgbClr val="040D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r>
              <a:rPr lang="x-none" sz="40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Então, falta o quê?</a:t>
            </a:r>
            <a:endParaRPr lang="x-none" sz="4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381025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3587" y="1137518"/>
            <a:ext cx="7452829" cy="1754327"/>
          </a:xfrm>
          <a:prstGeom prst="rect">
            <a:avLst/>
          </a:prstGeom>
          <a:noFill/>
        </p:spPr>
        <p:txBody>
          <a:bodyPr wrap="square">
            <a:spAutoFit/>
          </a:bodyPr>
          <a:lstStyle/>
          <a:p>
            <a:pPr>
              <a:defRPr/>
            </a:pPr>
            <a:r>
              <a:rPr lang="x-none"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Vejamos o que pode e deve ser feito</a:t>
            </a:r>
            <a:endPar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2186781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pic>
        <p:nvPicPr>
          <p:cNvPr id="747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268413"/>
            <a:ext cx="19304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2644170"/>
            <a:ext cx="8496944" cy="830997"/>
          </a:xfrm>
          <a:prstGeom prst="rect">
            <a:avLst/>
          </a:prstGeom>
        </p:spPr>
        <p:txBody>
          <a:bodyPr wrap="square">
            <a:spAutoFit/>
          </a:bodyPr>
          <a:lstStyle/>
          <a:p>
            <a:r>
              <a:rPr lang="en-US" dirty="0"/>
              <a:t>https://</a:t>
            </a:r>
            <a:r>
              <a:rPr lang="en-US" dirty="0" err="1"/>
              <a:t>www.facebook.com</a:t>
            </a:r>
            <a:r>
              <a:rPr lang="en-US" dirty="0"/>
              <a:t>/download/176818249321240/Portaria%20-%20especialistas%20BNC.pdf</a:t>
            </a:r>
          </a:p>
        </p:txBody>
      </p:sp>
      <p:sp>
        <p:nvSpPr>
          <p:cNvPr id="3" name="Rectangle 2"/>
          <p:cNvSpPr/>
          <p:nvPr/>
        </p:nvSpPr>
        <p:spPr>
          <a:xfrm>
            <a:off x="323528" y="404664"/>
            <a:ext cx="8532947" cy="923330"/>
          </a:xfrm>
          <a:prstGeom prst="rect">
            <a:avLst/>
          </a:prstGeom>
          <a:noFill/>
        </p:spPr>
        <p:txBody>
          <a:bodyPr wrap="square">
            <a:spAutoFit/>
          </a:bodyPr>
          <a:lstStyle/>
          <a:p>
            <a:pPr>
              <a:defRPr/>
            </a:pPr>
            <a:r>
              <a:rPr lang="x-none"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Comiss</a:t>
            </a:r>
            <a:r>
              <a:rPr lang="x-none"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ão de especialistas</a:t>
            </a:r>
            <a:endPar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14279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
        <p:nvSpPr>
          <p:cNvPr id="75778" name="Rectangle 5"/>
          <p:cNvSpPr>
            <a:spLocks noChangeArrowheads="1"/>
          </p:cNvSpPr>
          <p:nvPr/>
        </p:nvSpPr>
        <p:spPr bwMode="auto">
          <a:xfrm>
            <a:off x="287338" y="225425"/>
            <a:ext cx="85328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800"/>
              <a:t>A área de conhecimento Ciências da Natureza, no Ensino Fundamental, é representada por um único componente de mesmo nome, enquanto que, no Ensino Médio, o ensino é distribuído entre os componentes curriculares Biologia, Física e Química.</a:t>
            </a:r>
          </a:p>
        </p:txBody>
      </p:sp>
      <p:sp>
        <p:nvSpPr>
          <p:cNvPr id="7" name="Oval 6"/>
          <p:cNvSpPr/>
          <p:nvPr/>
        </p:nvSpPr>
        <p:spPr bwMode="auto">
          <a:xfrm>
            <a:off x="3527425" y="3465513"/>
            <a:ext cx="5329238" cy="1295400"/>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Alguns</a:t>
            </a:r>
            <a:r>
              <a:rPr lang="en-US" sz="2800" dirty="0">
                <a:solidFill>
                  <a:schemeClr val="bg1"/>
                </a:solidFill>
                <a:cs typeface="Arial" charset="0"/>
              </a:rPr>
              <a:t> </a:t>
            </a:r>
            <a:r>
              <a:rPr lang="en-US" sz="2800" dirty="0" err="1">
                <a:solidFill>
                  <a:schemeClr val="bg1"/>
                </a:solidFill>
                <a:cs typeface="Arial" charset="0"/>
              </a:rPr>
              <a:t>tópicos</a:t>
            </a:r>
            <a:r>
              <a:rPr lang="en-US" sz="2800" dirty="0">
                <a:solidFill>
                  <a:schemeClr val="bg1"/>
                </a:solidFill>
                <a:cs typeface="Arial" charset="0"/>
              </a:rPr>
              <a:t> do </a:t>
            </a:r>
            <a:r>
              <a:rPr lang="en-US" sz="2800" dirty="0" err="1">
                <a:solidFill>
                  <a:schemeClr val="bg1"/>
                </a:solidFill>
                <a:cs typeface="Arial" charset="0"/>
              </a:rPr>
              <a:t>Ensino</a:t>
            </a:r>
            <a:r>
              <a:rPr lang="en-US" sz="2800" dirty="0">
                <a:solidFill>
                  <a:schemeClr val="bg1"/>
                </a:solidFill>
                <a:cs typeface="Arial" charset="0"/>
              </a:rPr>
              <a:t> </a:t>
            </a:r>
            <a:r>
              <a:rPr lang="en-US" sz="2800" dirty="0" err="1">
                <a:solidFill>
                  <a:schemeClr val="bg1"/>
                </a:solidFill>
                <a:cs typeface="Arial" charset="0"/>
              </a:rPr>
              <a:t>Médio</a:t>
            </a:r>
            <a:endParaRPr lang="en-US" sz="2800" dirty="0">
              <a:solidFill>
                <a:schemeClr val="bg1"/>
              </a:solidFill>
              <a:cs typeface="Arial" charset="0"/>
            </a:endParaRPr>
          </a:p>
        </p:txBody>
      </p:sp>
      <p:sp>
        <p:nvSpPr>
          <p:cNvPr id="75780" name="Right Arrow 7"/>
          <p:cNvSpPr>
            <a:spLocks noChangeArrowheads="1"/>
          </p:cNvSpPr>
          <p:nvPr/>
        </p:nvSpPr>
        <p:spPr bwMode="auto">
          <a:xfrm>
            <a:off x="7848600" y="5084763"/>
            <a:ext cx="863600" cy="306387"/>
          </a:xfrm>
          <a:prstGeom prst="rightArrow">
            <a:avLst>
              <a:gd name="adj1" fmla="val 50000"/>
              <a:gd name="adj2" fmla="val 49875"/>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41" y="1039668"/>
            <a:ext cx="8676964" cy="1754327"/>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 </a:t>
            </a: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rimeiro ano de Biologia, Física e Química</a:t>
            </a:r>
          </a:p>
        </p:txBody>
      </p:sp>
      <p:sp>
        <p:nvSpPr>
          <p:cNvPr id="3" name="Oval 2"/>
          <p:cNvSpPr/>
          <p:nvPr/>
        </p:nvSpPr>
        <p:spPr bwMode="auto">
          <a:xfrm>
            <a:off x="3059113" y="3465513"/>
            <a:ext cx="5797550" cy="1655762"/>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Observar</a:t>
            </a:r>
            <a:r>
              <a:rPr lang="en-US" sz="2800" dirty="0">
                <a:solidFill>
                  <a:schemeClr val="bg1"/>
                </a:solidFill>
                <a:cs typeface="Arial" charset="0"/>
              </a:rPr>
              <a:t> a </a:t>
            </a:r>
            <a:r>
              <a:rPr lang="en-US" sz="2800" dirty="0" err="1">
                <a:solidFill>
                  <a:schemeClr val="bg1"/>
                </a:solidFill>
                <a:cs typeface="Arial" charset="0"/>
              </a:rPr>
              <a:t>falta</a:t>
            </a:r>
            <a:r>
              <a:rPr lang="en-US" sz="2800" dirty="0">
                <a:solidFill>
                  <a:schemeClr val="bg1"/>
                </a:solidFill>
                <a:cs typeface="Arial" charset="0"/>
              </a:rPr>
              <a:t> de </a:t>
            </a:r>
            <a:r>
              <a:rPr lang="en-US" sz="2800" dirty="0" err="1">
                <a:solidFill>
                  <a:schemeClr val="bg1"/>
                </a:solidFill>
                <a:cs typeface="Arial" charset="0"/>
              </a:rPr>
              <a:t>homogeneidade</a:t>
            </a:r>
            <a:r>
              <a:rPr lang="en-US" sz="2800" dirty="0">
                <a:solidFill>
                  <a:schemeClr val="bg1"/>
                </a:solidFill>
                <a:cs typeface="Arial" charset="0"/>
              </a:rPr>
              <a:t> </a:t>
            </a:r>
            <a:r>
              <a:rPr lang="en-US" sz="2800" dirty="0" err="1">
                <a:solidFill>
                  <a:schemeClr val="bg1"/>
                </a:solidFill>
                <a:cs typeface="Arial" charset="0"/>
              </a:rPr>
              <a:t>estrutural</a:t>
            </a:r>
            <a:r>
              <a:rPr lang="en-US" sz="2800" dirty="0">
                <a:solidFill>
                  <a:schemeClr val="bg1"/>
                </a:solidFill>
                <a:cs typeface="Arial" charset="0"/>
              </a:rPr>
              <a:t> entre as </a:t>
            </a:r>
            <a:r>
              <a:rPr lang="en-US" sz="2800" dirty="0" err="1">
                <a:solidFill>
                  <a:schemeClr val="bg1"/>
                </a:solidFill>
                <a:cs typeface="Arial" charset="0"/>
              </a:rPr>
              <a:t>propostas</a:t>
            </a:r>
            <a:r>
              <a:rPr lang="en-US" sz="2800" dirty="0">
                <a:solidFill>
                  <a:schemeClr val="bg1"/>
                </a:solidFill>
                <a:cs typeface="Arial" charset="0"/>
              </a:rPr>
              <a:t> </a:t>
            </a:r>
          </a:p>
        </p:txBody>
      </p:sp>
      <p:sp>
        <p:nvSpPr>
          <p:cNvPr id="76803" name="Rectangle 1"/>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grpSp>
        <p:nvGrpSpPr>
          <p:cNvPr id="77826" name="Group 2"/>
          <p:cNvGrpSpPr>
            <a:grpSpLocks/>
          </p:cNvGrpSpPr>
          <p:nvPr/>
        </p:nvGrpSpPr>
        <p:grpSpPr bwMode="auto">
          <a:xfrm>
            <a:off x="311150" y="836613"/>
            <a:ext cx="8689975" cy="5262562"/>
            <a:chOff x="311229" y="836712"/>
            <a:chExt cx="8689896" cy="5262979"/>
          </a:xfrm>
        </p:grpSpPr>
        <p:sp>
          <p:nvSpPr>
            <p:cNvPr id="77829" name="Rectangle 2"/>
            <p:cNvSpPr>
              <a:spLocks noChangeArrowheads="1"/>
            </p:cNvSpPr>
            <p:nvPr/>
          </p:nvSpPr>
          <p:spPr bwMode="auto">
            <a:xfrm>
              <a:off x="323850" y="836712"/>
              <a:ext cx="8677275" cy="52629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    Componente Curricular - Física</a:t>
              </a:r>
            </a:p>
            <a:p>
              <a:pPr algn="l"/>
              <a:r>
                <a:rPr lang="en-US"/>
                <a:t>    1° Ano</a:t>
              </a:r>
            </a:p>
            <a:p>
              <a:pPr algn="l"/>
              <a:r>
                <a:rPr lang="en-US"/>
                <a:t>        1F - MOVIMENTOS EM SISTEMAS E PROCESSOS NATURAIS E TECNOLÓGICOS</a:t>
              </a:r>
            </a:p>
            <a:p>
              <a:pPr algn="l"/>
              <a:r>
                <a:rPr lang="en-US"/>
                <a:t>            E1 - Conhecimento Conceitual</a:t>
              </a:r>
            </a:p>
            <a:p>
              <a:pPr algn="l"/>
              <a:r>
                <a:rPr lang="en-US"/>
                <a:t>            E2 - Contextualização histórica, social e cultural</a:t>
              </a:r>
            </a:p>
            <a:p>
              <a:pPr algn="l"/>
              <a:r>
                <a:rPr lang="en-US"/>
                <a:t>            E3 - Processos e práticas de investigação</a:t>
              </a:r>
            </a:p>
            <a:p>
              <a:pPr algn="l"/>
              <a:r>
                <a:rPr lang="en-US"/>
                <a:t>            E4 - Linguagens</a:t>
              </a:r>
            </a:p>
            <a:p>
              <a:pPr algn="l"/>
              <a:r>
                <a:rPr lang="en-US"/>
                <a:t>        2F - ENERGIA EM SISTEMAS E PROCESSOS NATURAIS E TECNOLÓGICOS</a:t>
              </a:r>
            </a:p>
            <a:p>
              <a:pPr algn="l"/>
              <a:r>
                <a:rPr lang="en-US"/>
                <a:t>            E1 - Conhecimento Conceitual</a:t>
              </a:r>
            </a:p>
            <a:p>
              <a:pPr algn="l"/>
              <a:r>
                <a:rPr lang="en-US"/>
                <a:t>            E2 - Contextualização histórica, social e cultural</a:t>
              </a:r>
            </a:p>
            <a:p>
              <a:pPr algn="l"/>
              <a:r>
                <a:rPr lang="en-US"/>
                <a:t>            E3 - Processos e práticas de investigação</a:t>
              </a:r>
            </a:p>
            <a:p>
              <a:pPr algn="l"/>
              <a:r>
                <a:rPr lang="en-US"/>
                <a:t>            E4 - Linguagens </a:t>
              </a:r>
            </a:p>
          </p:txBody>
        </p:sp>
        <p:sp>
          <p:nvSpPr>
            <p:cNvPr id="77830" name="Rectangle 3"/>
            <p:cNvSpPr>
              <a:spLocks noChangeArrowheads="1"/>
            </p:cNvSpPr>
            <p:nvPr/>
          </p:nvSpPr>
          <p:spPr bwMode="auto">
            <a:xfrm>
              <a:off x="311229" y="3753035"/>
              <a:ext cx="8689896" cy="2346655"/>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grpSp>
      <p:sp>
        <p:nvSpPr>
          <p:cNvPr id="7" name="Oval 6"/>
          <p:cNvSpPr/>
          <p:nvPr/>
        </p:nvSpPr>
        <p:spPr bwMode="auto">
          <a:xfrm>
            <a:off x="4932363" y="92075"/>
            <a:ext cx="4032250" cy="1392238"/>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dirty="0" err="1">
                <a:solidFill>
                  <a:schemeClr val="bg1"/>
                </a:solidFill>
                <a:cs typeface="Arial" charset="0"/>
              </a:rPr>
              <a:t>Física</a:t>
            </a:r>
            <a:r>
              <a:rPr lang="en-US" dirty="0">
                <a:solidFill>
                  <a:schemeClr val="bg1"/>
                </a:solidFill>
                <a:cs typeface="Arial" charset="0"/>
              </a:rPr>
              <a:t>: 1F</a:t>
            </a:r>
          </a:p>
          <a:p>
            <a:pPr>
              <a:defRPr/>
            </a:pPr>
            <a:r>
              <a:rPr lang="en-US" dirty="0" err="1">
                <a:solidFill>
                  <a:schemeClr val="bg1"/>
                </a:solidFill>
                <a:cs typeface="Arial" charset="0"/>
              </a:rPr>
              <a:t>Biologia</a:t>
            </a:r>
            <a:r>
              <a:rPr lang="en-US" dirty="0">
                <a:solidFill>
                  <a:schemeClr val="bg1"/>
                </a:solidFill>
                <a:cs typeface="Arial" charset="0"/>
              </a:rPr>
              <a:t>: UC1</a:t>
            </a:r>
          </a:p>
          <a:p>
            <a:pPr>
              <a:defRPr/>
            </a:pPr>
            <a:r>
              <a:rPr lang="en-US" dirty="0" err="1">
                <a:solidFill>
                  <a:schemeClr val="bg1"/>
                </a:solidFill>
                <a:cs typeface="Arial" charset="0"/>
              </a:rPr>
              <a:t>Química</a:t>
            </a:r>
            <a:r>
              <a:rPr lang="en-US" dirty="0">
                <a:solidFill>
                  <a:schemeClr val="bg1"/>
                </a:solidFill>
                <a:cs typeface="Arial" charset="0"/>
              </a:rPr>
              <a:t>: U1 </a:t>
            </a:r>
          </a:p>
        </p:txBody>
      </p:sp>
      <p:sp>
        <p:nvSpPr>
          <p:cNvPr id="77828" name="TextBox 4"/>
          <p:cNvSpPr txBox="1">
            <a:spLocks noChangeArrowheads="1"/>
          </p:cNvSpPr>
          <p:nvPr/>
        </p:nvSpPr>
        <p:spPr bwMode="auto">
          <a:xfrm>
            <a:off x="10864850" y="1552575"/>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ChangeArrowheads="1"/>
          </p:cNvSpPr>
          <p:nvPr/>
        </p:nvSpPr>
        <p:spPr bwMode="auto">
          <a:xfrm>
            <a:off x="142875" y="92075"/>
            <a:ext cx="8858250" cy="6000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dirty="0"/>
              <a:t>    </a:t>
            </a:r>
            <a:r>
              <a:rPr lang="en-US" dirty="0" err="1"/>
              <a:t>Componente</a:t>
            </a:r>
            <a:r>
              <a:rPr lang="en-US" dirty="0"/>
              <a:t> Curricular - </a:t>
            </a:r>
            <a:r>
              <a:rPr lang="en-US" dirty="0" err="1"/>
              <a:t>Química</a:t>
            </a:r>
            <a:endParaRPr lang="en-US" dirty="0"/>
          </a:p>
          <a:p>
            <a:pPr algn="l"/>
            <a:r>
              <a:rPr lang="en-US" dirty="0"/>
              <a:t>    1° </a:t>
            </a:r>
            <a:r>
              <a:rPr lang="en-US" dirty="0" err="1"/>
              <a:t>Ano</a:t>
            </a:r>
            <a:endParaRPr lang="en-US" dirty="0"/>
          </a:p>
          <a:p>
            <a:pPr algn="l"/>
            <a:r>
              <a:rPr lang="en-US" dirty="0"/>
              <a:t>        U1 - </a:t>
            </a:r>
            <a:r>
              <a:rPr lang="en-US" dirty="0" err="1"/>
              <a:t>Materiais</a:t>
            </a:r>
            <a:r>
              <a:rPr lang="en-US" dirty="0"/>
              <a:t>, </a:t>
            </a:r>
            <a:r>
              <a:rPr lang="en-US" dirty="0" err="1"/>
              <a:t>propriedades</a:t>
            </a:r>
            <a:r>
              <a:rPr lang="en-US" dirty="0"/>
              <a:t> e </a:t>
            </a:r>
            <a:r>
              <a:rPr lang="en-US" dirty="0" err="1"/>
              <a:t>usos</a:t>
            </a:r>
            <a:r>
              <a:rPr lang="en-US" dirty="0"/>
              <a:t>: </a:t>
            </a:r>
            <a:r>
              <a:rPr lang="en-US" dirty="0" err="1"/>
              <a:t>estudando</a:t>
            </a:r>
            <a:r>
              <a:rPr lang="en-US" dirty="0"/>
              <a:t> </a:t>
            </a:r>
            <a:r>
              <a:rPr lang="en-US" dirty="0" err="1"/>
              <a:t>materiais</a:t>
            </a:r>
            <a:r>
              <a:rPr lang="en-US" dirty="0"/>
              <a:t> no </a:t>
            </a:r>
            <a:r>
              <a:rPr lang="en-US" dirty="0" err="1"/>
              <a:t>dia</a:t>
            </a:r>
            <a:r>
              <a:rPr lang="en-US" dirty="0"/>
              <a:t>-a-</a:t>
            </a:r>
            <a:r>
              <a:rPr lang="en-US" dirty="0" err="1"/>
              <a:t>dia</a:t>
            </a:r>
            <a:endParaRPr lang="en-US" dirty="0"/>
          </a:p>
          <a:p>
            <a:pPr algn="l"/>
            <a:r>
              <a:rPr lang="en-US" dirty="0"/>
              <a:t>            E1 - </a:t>
            </a:r>
            <a:r>
              <a:rPr lang="en-US" dirty="0" err="1"/>
              <a:t>Conhecimento</a:t>
            </a:r>
            <a:r>
              <a:rPr lang="en-US" dirty="0"/>
              <a:t> </a:t>
            </a:r>
            <a:r>
              <a:rPr lang="en-US" dirty="0" err="1"/>
              <a:t>Conceitual</a:t>
            </a:r>
            <a:endParaRPr lang="en-US" dirty="0"/>
          </a:p>
          <a:p>
            <a:pPr algn="l"/>
            <a:r>
              <a:rPr lang="en-US" dirty="0"/>
              <a:t>            E2 - </a:t>
            </a:r>
            <a:r>
              <a:rPr lang="en-US" dirty="0" err="1"/>
              <a:t>Contextualização</a:t>
            </a:r>
            <a:r>
              <a:rPr lang="en-US" dirty="0"/>
              <a:t> </a:t>
            </a:r>
            <a:r>
              <a:rPr lang="en-US" dirty="0" err="1"/>
              <a:t>histórica</a:t>
            </a:r>
            <a:r>
              <a:rPr lang="en-US" dirty="0"/>
              <a:t>, social e cultural</a:t>
            </a:r>
          </a:p>
          <a:p>
            <a:pPr algn="l"/>
            <a:r>
              <a:rPr lang="en-US" dirty="0"/>
              <a:t>            E3 - </a:t>
            </a:r>
            <a:r>
              <a:rPr lang="en-US" dirty="0" err="1"/>
              <a:t>Processos</a:t>
            </a:r>
            <a:r>
              <a:rPr lang="en-US" dirty="0"/>
              <a:t> e </a:t>
            </a:r>
            <a:r>
              <a:rPr lang="en-US" dirty="0" err="1"/>
              <a:t>práticas</a:t>
            </a:r>
            <a:r>
              <a:rPr lang="en-US" dirty="0"/>
              <a:t> de </a:t>
            </a:r>
            <a:r>
              <a:rPr lang="en-US" dirty="0" err="1"/>
              <a:t>investigação</a:t>
            </a:r>
            <a:endParaRPr lang="en-US" dirty="0"/>
          </a:p>
          <a:p>
            <a:pPr algn="l"/>
            <a:r>
              <a:rPr lang="en-US" dirty="0"/>
              <a:t>            E4 - </a:t>
            </a:r>
            <a:r>
              <a:rPr lang="en-US" dirty="0" err="1"/>
              <a:t>Linguagens</a:t>
            </a:r>
            <a:endParaRPr lang="en-US" dirty="0"/>
          </a:p>
          <a:p>
            <a:pPr algn="l"/>
            <a:r>
              <a:rPr lang="en-US" dirty="0"/>
              <a:t>        U2 - </a:t>
            </a:r>
            <a:r>
              <a:rPr lang="en-US" dirty="0" err="1"/>
              <a:t>Transformações</a:t>
            </a:r>
            <a:r>
              <a:rPr lang="en-US" dirty="0"/>
              <a:t> dos </a:t>
            </a:r>
            <a:r>
              <a:rPr lang="en-US" dirty="0" err="1"/>
              <a:t>materiais</a:t>
            </a:r>
            <a:r>
              <a:rPr lang="en-US" dirty="0"/>
              <a:t> </a:t>
            </a:r>
            <a:r>
              <a:rPr lang="en-US" dirty="0" err="1"/>
              <a:t>na</a:t>
            </a:r>
            <a:r>
              <a:rPr lang="en-US" dirty="0"/>
              <a:t> </a:t>
            </a:r>
            <a:r>
              <a:rPr lang="en-US" dirty="0" err="1"/>
              <a:t>natureza</a:t>
            </a:r>
            <a:r>
              <a:rPr lang="en-US" dirty="0"/>
              <a:t> e no </a:t>
            </a:r>
            <a:r>
              <a:rPr lang="en-US" dirty="0" err="1"/>
              <a:t>sistema</a:t>
            </a:r>
            <a:r>
              <a:rPr lang="en-US" dirty="0"/>
              <a:t> </a:t>
            </a:r>
            <a:r>
              <a:rPr lang="en-US" dirty="0" err="1"/>
              <a:t>produtivo</a:t>
            </a:r>
            <a:r>
              <a:rPr lang="en-US" dirty="0"/>
              <a:t>: </a:t>
            </a:r>
            <a:r>
              <a:rPr lang="en-US" dirty="0" err="1"/>
              <a:t>como</a:t>
            </a:r>
            <a:r>
              <a:rPr lang="en-US" dirty="0"/>
              <a:t> </a:t>
            </a:r>
            <a:r>
              <a:rPr lang="en-US" dirty="0" err="1"/>
              <a:t>reconhecer</a:t>
            </a:r>
            <a:r>
              <a:rPr lang="en-US" dirty="0"/>
              <a:t> </a:t>
            </a:r>
            <a:r>
              <a:rPr lang="en-US" dirty="0" err="1"/>
              <a:t>reações</a:t>
            </a:r>
            <a:r>
              <a:rPr lang="en-US" dirty="0"/>
              <a:t> </a:t>
            </a:r>
            <a:r>
              <a:rPr lang="en-US" dirty="0" err="1"/>
              <a:t>químicas</a:t>
            </a:r>
            <a:r>
              <a:rPr lang="en-US" dirty="0"/>
              <a:t>, </a:t>
            </a:r>
            <a:r>
              <a:rPr lang="en-US" dirty="0" err="1"/>
              <a:t>representa-las</a:t>
            </a:r>
            <a:r>
              <a:rPr lang="en-US" dirty="0"/>
              <a:t> e </a:t>
            </a:r>
            <a:r>
              <a:rPr lang="en-US" dirty="0" err="1"/>
              <a:t>interpreta-las</a:t>
            </a:r>
            <a:endParaRPr lang="en-US" dirty="0"/>
          </a:p>
          <a:p>
            <a:pPr algn="l"/>
            <a:r>
              <a:rPr lang="en-US" dirty="0"/>
              <a:t>            E1, E2, E3, E4</a:t>
            </a:r>
          </a:p>
          <a:p>
            <a:pPr algn="l"/>
            <a:r>
              <a:rPr lang="en-US" dirty="0"/>
              <a:t>        U3 - </a:t>
            </a:r>
            <a:r>
              <a:rPr lang="en-US" dirty="0" err="1"/>
              <a:t>Modelos</a:t>
            </a:r>
            <a:r>
              <a:rPr lang="en-US" dirty="0"/>
              <a:t> </a:t>
            </a:r>
            <a:r>
              <a:rPr lang="en-US" dirty="0" err="1"/>
              <a:t>atômicos</a:t>
            </a:r>
            <a:r>
              <a:rPr lang="en-US" dirty="0"/>
              <a:t> e </a:t>
            </a:r>
            <a:r>
              <a:rPr lang="en-US" dirty="0" err="1"/>
              <a:t>moleculares</a:t>
            </a:r>
            <a:r>
              <a:rPr lang="en-US" dirty="0"/>
              <a:t> e </a:t>
            </a:r>
            <a:r>
              <a:rPr lang="en-US" dirty="0" err="1"/>
              <a:t>suas</a:t>
            </a:r>
            <a:r>
              <a:rPr lang="en-US" dirty="0"/>
              <a:t> </a:t>
            </a:r>
            <a:r>
              <a:rPr lang="en-US" dirty="0" err="1"/>
              <a:t>relações</a:t>
            </a:r>
            <a:r>
              <a:rPr lang="en-US" dirty="0"/>
              <a:t> com </a:t>
            </a:r>
            <a:r>
              <a:rPr lang="en-US" dirty="0" err="1"/>
              <a:t>evidências</a:t>
            </a:r>
            <a:r>
              <a:rPr lang="en-US" dirty="0"/>
              <a:t> </a:t>
            </a:r>
            <a:r>
              <a:rPr lang="en-US" dirty="0" err="1"/>
              <a:t>empíricas</a:t>
            </a:r>
            <a:r>
              <a:rPr lang="en-US" dirty="0"/>
              <a:t> e </a:t>
            </a:r>
            <a:r>
              <a:rPr lang="en-US" dirty="0" err="1"/>
              <a:t>propriedades</a:t>
            </a:r>
            <a:r>
              <a:rPr lang="en-US" dirty="0"/>
              <a:t> dos </a:t>
            </a:r>
            <a:r>
              <a:rPr lang="en-US" dirty="0" err="1"/>
              <a:t>materiais</a:t>
            </a:r>
            <a:endParaRPr lang="en-US" dirty="0"/>
          </a:p>
          <a:p>
            <a:pPr algn="l"/>
            <a:r>
              <a:rPr lang="en-US" dirty="0"/>
              <a:t>            E1 - </a:t>
            </a:r>
            <a:r>
              <a:rPr lang="en-US" dirty="0" err="1"/>
              <a:t>Conhecimento</a:t>
            </a:r>
            <a:r>
              <a:rPr lang="en-US" dirty="0"/>
              <a:t> </a:t>
            </a:r>
            <a:r>
              <a:rPr lang="en-US" dirty="0" err="1"/>
              <a:t>Conceitual</a:t>
            </a:r>
            <a:endParaRPr lang="en-US" dirty="0"/>
          </a:p>
          <a:p>
            <a:pPr algn="l"/>
            <a:r>
              <a:rPr lang="en-US" dirty="0"/>
              <a:t>            E4 - </a:t>
            </a:r>
            <a:r>
              <a:rPr lang="en-US" dirty="0" err="1"/>
              <a:t>Linguagens</a:t>
            </a:r>
            <a:r>
              <a:rPr lang="en-US" dirty="0"/>
              <a:t> </a:t>
            </a:r>
          </a:p>
        </p:txBody>
      </p:sp>
      <p:sp>
        <p:nvSpPr>
          <p:cNvPr id="78850" name="Rectangle 2"/>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
        <p:nvSpPr>
          <p:cNvPr id="78851" name="Rectangle 3"/>
          <p:cNvSpPr>
            <a:spLocks noChangeArrowheads="1"/>
          </p:cNvSpPr>
          <p:nvPr/>
        </p:nvSpPr>
        <p:spPr bwMode="auto">
          <a:xfrm>
            <a:off x="142875" y="836612"/>
            <a:ext cx="8689975" cy="2268351"/>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
        <p:nvSpPr>
          <p:cNvPr id="78853" name="Rectangle 5"/>
          <p:cNvSpPr>
            <a:spLocks noChangeArrowheads="1"/>
          </p:cNvSpPr>
          <p:nvPr/>
        </p:nvSpPr>
        <p:spPr bwMode="auto">
          <a:xfrm>
            <a:off x="142875" y="4508499"/>
            <a:ext cx="8689975" cy="1584325"/>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
        <p:nvSpPr>
          <p:cNvPr id="79874" name="Rectangle 3"/>
          <p:cNvSpPr>
            <a:spLocks noChangeArrowheads="1"/>
          </p:cNvSpPr>
          <p:nvPr/>
        </p:nvSpPr>
        <p:spPr bwMode="auto">
          <a:xfrm>
            <a:off x="179388" y="92075"/>
            <a:ext cx="8785225" cy="6000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dirty="0" err="1"/>
              <a:t>Componente</a:t>
            </a:r>
            <a:r>
              <a:rPr lang="en-US" dirty="0"/>
              <a:t> Curricular - </a:t>
            </a:r>
            <a:r>
              <a:rPr lang="en-US" dirty="0" err="1"/>
              <a:t>Biologia</a:t>
            </a:r>
            <a:endParaRPr lang="en-US" dirty="0"/>
          </a:p>
          <a:p>
            <a:pPr algn="l"/>
            <a:r>
              <a:rPr lang="en-US" dirty="0"/>
              <a:t>1° </a:t>
            </a:r>
            <a:r>
              <a:rPr lang="en-US" dirty="0" err="1"/>
              <a:t>Ano</a:t>
            </a:r>
            <a:endParaRPr lang="en-US" dirty="0"/>
          </a:p>
          <a:p>
            <a:pPr algn="l"/>
            <a:endParaRPr lang="en-US" dirty="0"/>
          </a:p>
          <a:p>
            <a:pPr algn="l"/>
            <a:r>
              <a:rPr lang="en-US" dirty="0"/>
              <a:t>    UC1 - </a:t>
            </a:r>
            <a:r>
              <a:rPr lang="en-US" dirty="0" err="1"/>
              <a:t>Unidade</a:t>
            </a:r>
            <a:r>
              <a:rPr lang="en-US" dirty="0"/>
              <a:t> de </a:t>
            </a:r>
            <a:r>
              <a:rPr lang="en-US" dirty="0" err="1"/>
              <a:t>Conhecimento</a:t>
            </a:r>
            <a:r>
              <a:rPr lang="en-US" dirty="0"/>
              <a:t> 1- </a:t>
            </a:r>
            <a:r>
              <a:rPr lang="en-US" dirty="0" err="1"/>
              <a:t>Biologia</a:t>
            </a:r>
            <a:r>
              <a:rPr lang="en-US" dirty="0"/>
              <a:t>: a </a:t>
            </a:r>
            <a:r>
              <a:rPr lang="en-US" dirty="0" err="1"/>
              <a:t>vida</a:t>
            </a:r>
            <a:r>
              <a:rPr lang="en-US" dirty="0"/>
              <a:t> </a:t>
            </a:r>
            <a:r>
              <a:rPr lang="en-US" dirty="0" err="1"/>
              <a:t>como</a:t>
            </a:r>
            <a:r>
              <a:rPr lang="en-US" dirty="0"/>
              <a:t> </a:t>
            </a:r>
            <a:r>
              <a:rPr lang="en-US" dirty="0" err="1"/>
              <a:t>fenômeno</a:t>
            </a:r>
            <a:r>
              <a:rPr lang="en-US" dirty="0"/>
              <a:t> </a:t>
            </a:r>
            <a:r>
              <a:rPr lang="en-US" dirty="0" err="1"/>
              <a:t>único</a:t>
            </a:r>
            <a:r>
              <a:rPr lang="en-US" dirty="0"/>
              <a:t> e </a:t>
            </a:r>
            <a:r>
              <a:rPr lang="en-US" dirty="0" err="1"/>
              <a:t>seu</a:t>
            </a:r>
            <a:r>
              <a:rPr lang="en-US" dirty="0"/>
              <a:t> </a:t>
            </a:r>
            <a:r>
              <a:rPr lang="en-US" dirty="0" err="1"/>
              <a:t>estudo</a:t>
            </a:r>
            <a:endParaRPr lang="en-US" dirty="0"/>
          </a:p>
          <a:p>
            <a:pPr algn="l"/>
            <a:r>
              <a:rPr lang="en-US" dirty="0"/>
              <a:t>        E1 - </a:t>
            </a:r>
            <a:r>
              <a:rPr lang="en-US" dirty="0" err="1"/>
              <a:t>Conhecimento</a:t>
            </a:r>
            <a:r>
              <a:rPr lang="en-US" dirty="0"/>
              <a:t> </a:t>
            </a:r>
            <a:r>
              <a:rPr lang="en-US" dirty="0" err="1"/>
              <a:t>Conceitual</a:t>
            </a:r>
            <a:endParaRPr lang="en-US" dirty="0"/>
          </a:p>
          <a:p>
            <a:pPr algn="l"/>
            <a:r>
              <a:rPr lang="en-US" dirty="0"/>
              <a:t>        E2 - </a:t>
            </a:r>
            <a:r>
              <a:rPr lang="en-US" dirty="0" err="1"/>
              <a:t>Contextualização</a:t>
            </a:r>
            <a:r>
              <a:rPr lang="en-US" dirty="0"/>
              <a:t> </a:t>
            </a:r>
            <a:r>
              <a:rPr lang="en-US" dirty="0" err="1"/>
              <a:t>histórica</a:t>
            </a:r>
            <a:r>
              <a:rPr lang="en-US" dirty="0"/>
              <a:t>, social e cultural</a:t>
            </a:r>
          </a:p>
          <a:p>
            <a:pPr algn="l"/>
            <a:r>
              <a:rPr lang="en-US" dirty="0"/>
              <a:t>        E3 - </a:t>
            </a:r>
            <a:r>
              <a:rPr lang="en-US" dirty="0" err="1"/>
              <a:t>Processos</a:t>
            </a:r>
            <a:r>
              <a:rPr lang="en-US" dirty="0"/>
              <a:t> e </a:t>
            </a:r>
            <a:r>
              <a:rPr lang="en-US" dirty="0" err="1"/>
              <a:t>práticas</a:t>
            </a:r>
            <a:r>
              <a:rPr lang="en-US" dirty="0"/>
              <a:t> de </a:t>
            </a:r>
            <a:r>
              <a:rPr lang="en-US" dirty="0" err="1"/>
              <a:t>investigação</a:t>
            </a:r>
            <a:endParaRPr lang="en-US" dirty="0"/>
          </a:p>
          <a:p>
            <a:pPr algn="l"/>
            <a:r>
              <a:rPr lang="en-US" dirty="0"/>
              <a:t>    UC2 - </a:t>
            </a:r>
            <a:r>
              <a:rPr lang="en-US" dirty="0" err="1"/>
              <a:t>Biodiversidade</a:t>
            </a:r>
            <a:r>
              <a:rPr lang="en-US" dirty="0"/>
              <a:t>: </a:t>
            </a:r>
            <a:r>
              <a:rPr lang="en-US" dirty="0" err="1"/>
              <a:t>organização</a:t>
            </a:r>
            <a:r>
              <a:rPr lang="en-US" dirty="0"/>
              <a:t>, </a:t>
            </a:r>
            <a:r>
              <a:rPr lang="en-US" dirty="0" err="1"/>
              <a:t>distribuição</a:t>
            </a:r>
            <a:r>
              <a:rPr lang="en-US" dirty="0"/>
              <a:t> e </a:t>
            </a:r>
            <a:r>
              <a:rPr lang="en-US" dirty="0" err="1"/>
              <a:t>abundância</a:t>
            </a:r>
            <a:endParaRPr lang="en-US" dirty="0"/>
          </a:p>
          <a:p>
            <a:pPr algn="l"/>
            <a:r>
              <a:rPr lang="en-US" dirty="0"/>
              <a:t>        E1, E2, E3</a:t>
            </a:r>
          </a:p>
          <a:p>
            <a:pPr algn="l"/>
            <a:r>
              <a:rPr lang="en-US" dirty="0"/>
              <a:t>        E4 - </a:t>
            </a:r>
            <a:r>
              <a:rPr lang="en-US" dirty="0" err="1"/>
              <a:t>Linguagens</a:t>
            </a:r>
            <a:endParaRPr lang="en-US" dirty="0"/>
          </a:p>
          <a:p>
            <a:pPr algn="l"/>
            <a:r>
              <a:rPr lang="en-US" dirty="0"/>
              <a:t>    UC5 - </a:t>
            </a:r>
            <a:r>
              <a:rPr lang="en-US" dirty="0" err="1"/>
              <a:t>Hereditariedade</a:t>
            </a:r>
            <a:r>
              <a:rPr lang="en-US" dirty="0"/>
              <a:t>: </a:t>
            </a:r>
            <a:r>
              <a:rPr lang="en-US" dirty="0" err="1"/>
              <a:t>padrões</a:t>
            </a:r>
            <a:r>
              <a:rPr lang="en-US" dirty="0"/>
              <a:t> e </a:t>
            </a:r>
            <a:r>
              <a:rPr lang="en-US" dirty="0" err="1"/>
              <a:t>processos</a:t>
            </a:r>
            <a:r>
              <a:rPr lang="en-US" dirty="0"/>
              <a:t> de </a:t>
            </a:r>
            <a:r>
              <a:rPr lang="en-US" dirty="0" err="1"/>
              <a:t>transmissão</a:t>
            </a:r>
            <a:r>
              <a:rPr lang="en-US" dirty="0"/>
              <a:t> de </a:t>
            </a:r>
            <a:r>
              <a:rPr lang="en-US" dirty="0" err="1"/>
              <a:t>informação</a:t>
            </a:r>
            <a:endParaRPr lang="en-US" dirty="0"/>
          </a:p>
          <a:p>
            <a:pPr algn="l"/>
            <a:r>
              <a:rPr lang="en-US" dirty="0"/>
              <a:t>        E1 - </a:t>
            </a:r>
            <a:r>
              <a:rPr lang="en-US" dirty="0" err="1"/>
              <a:t>Conhecimento</a:t>
            </a:r>
            <a:r>
              <a:rPr lang="en-US" dirty="0"/>
              <a:t> </a:t>
            </a:r>
            <a:r>
              <a:rPr lang="en-US" dirty="0" err="1"/>
              <a:t>Conceitual</a:t>
            </a:r>
            <a:endParaRPr lang="en-US" dirty="0"/>
          </a:p>
          <a:p>
            <a:pPr algn="l"/>
            <a:r>
              <a:rPr lang="en-US" dirty="0"/>
              <a:t>    UC6 - </a:t>
            </a:r>
            <a:r>
              <a:rPr lang="en-US" dirty="0" err="1"/>
              <a:t>Evolução</a:t>
            </a:r>
            <a:r>
              <a:rPr lang="en-US" dirty="0"/>
              <a:t>: </a:t>
            </a:r>
            <a:r>
              <a:rPr lang="en-US" dirty="0" err="1"/>
              <a:t>padrões</a:t>
            </a:r>
            <a:r>
              <a:rPr lang="en-US" dirty="0"/>
              <a:t> e </a:t>
            </a:r>
            <a:r>
              <a:rPr lang="en-US" dirty="0" err="1"/>
              <a:t>processos</a:t>
            </a:r>
            <a:r>
              <a:rPr lang="en-US" dirty="0"/>
              <a:t> de </a:t>
            </a:r>
            <a:r>
              <a:rPr lang="en-US" dirty="0" err="1"/>
              <a:t>diversificação</a:t>
            </a:r>
            <a:r>
              <a:rPr lang="en-US" dirty="0"/>
              <a:t> da </a:t>
            </a:r>
            <a:r>
              <a:rPr lang="en-US" dirty="0" err="1"/>
              <a:t>vida</a:t>
            </a:r>
            <a:endParaRPr lang="en-US" dirty="0"/>
          </a:p>
          <a:p>
            <a:pPr algn="l"/>
            <a:r>
              <a:rPr lang="en-US" dirty="0"/>
              <a:t>        E1, E2</a:t>
            </a:r>
          </a:p>
        </p:txBody>
      </p:sp>
      <p:sp>
        <p:nvSpPr>
          <p:cNvPr id="6" name="Oval 5"/>
          <p:cNvSpPr/>
          <p:nvPr/>
        </p:nvSpPr>
        <p:spPr bwMode="auto">
          <a:xfrm>
            <a:off x="6083300" y="92075"/>
            <a:ext cx="2881313" cy="1141413"/>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a:solidFill>
                  <a:schemeClr val="bg1"/>
                </a:solidFill>
                <a:cs typeface="Arial" charset="0"/>
              </a:rPr>
              <a:t>UC3 e UC4</a:t>
            </a:r>
          </a:p>
          <a:p>
            <a:pPr>
              <a:defRPr/>
            </a:pPr>
            <a:r>
              <a:rPr lang="en-US" sz="2800" dirty="0">
                <a:solidFill>
                  <a:schemeClr val="bg1"/>
                </a:solidFill>
                <a:cs typeface="Arial" charset="0"/>
              </a:rPr>
              <a:t>No 2o. </a:t>
            </a:r>
            <a:r>
              <a:rPr lang="en-US" sz="2800" dirty="0" err="1">
                <a:solidFill>
                  <a:schemeClr val="bg1"/>
                </a:solidFill>
                <a:cs typeface="Arial" charset="0"/>
              </a:rPr>
              <a:t>Ano</a:t>
            </a:r>
            <a:r>
              <a:rPr lang="en-US" sz="2800" dirty="0">
                <a:solidFill>
                  <a:schemeClr val="bg1"/>
                </a:solidFill>
                <a:cs typeface="Arial" charset="0"/>
              </a:rPr>
              <a:t> </a:t>
            </a:r>
          </a:p>
        </p:txBody>
      </p:sp>
      <p:sp>
        <p:nvSpPr>
          <p:cNvPr id="5" name="Rectangle 4"/>
          <p:cNvSpPr>
            <a:spLocks noChangeArrowheads="1"/>
          </p:cNvSpPr>
          <p:nvPr/>
        </p:nvSpPr>
        <p:spPr bwMode="auto">
          <a:xfrm>
            <a:off x="142875" y="2997200"/>
            <a:ext cx="8689975" cy="1223963"/>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
        <p:nvSpPr>
          <p:cNvPr id="7" name="Rectangle 4"/>
          <p:cNvSpPr>
            <a:spLocks noChangeArrowheads="1"/>
          </p:cNvSpPr>
          <p:nvPr/>
        </p:nvSpPr>
        <p:spPr bwMode="auto">
          <a:xfrm>
            <a:off x="179512" y="5301208"/>
            <a:ext cx="8689975" cy="756084"/>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3"/>
          <p:cNvGrpSpPr>
            <a:grpSpLocks/>
          </p:cNvGrpSpPr>
          <p:nvPr/>
        </p:nvGrpSpPr>
        <p:grpSpPr bwMode="auto">
          <a:xfrm>
            <a:off x="576263" y="512763"/>
            <a:ext cx="8280400" cy="3883025"/>
            <a:chOff x="935595" y="1418430"/>
            <a:chExt cx="4929645" cy="3882777"/>
          </a:xfrm>
        </p:grpSpPr>
        <p:pic>
          <p:nvPicPr>
            <p:cNvPr id="80898" name="Picture 3" descr="pap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595" y="1418430"/>
              <a:ext cx="4929645" cy="38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1"/>
            <p:cNvSpPr txBox="1">
              <a:spLocks noChangeArrowheads="1"/>
            </p:cNvSpPr>
            <p:nvPr/>
          </p:nvSpPr>
          <p:spPr bwMode="auto">
            <a:xfrm>
              <a:off x="1107061" y="2132856"/>
              <a:ext cx="4693879" cy="224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2800"/>
                <a:t>No 1º. Ano, Física e Química tratam essencialmente de energia e matéria. A Biologia só cuidará disso no 2º. Ano. Desse modo, perdeu-se a oportunidade de discutir esses temas no mesmo ano, e através de integração conceitual.</a:t>
              </a: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txBox="1">
            <a:spLocks/>
          </p:cNvSpPr>
          <p:nvPr/>
        </p:nvSpPr>
        <p:spPr bwMode="auto">
          <a:xfrm>
            <a:off x="4014788" y="0"/>
            <a:ext cx="5124450" cy="744538"/>
          </a:xfrm>
          <a:prstGeom prst="rect">
            <a:avLst/>
          </a:prstGeom>
          <a:solidFill>
            <a:srgbClr val="DDD9C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sz="2400">
                <a:solidFill>
                  <a:srgbClr val="040D60"/>
                </a:solidFill>
                <a:latin typeface="Times New Roman" charset="0"/>
                <a:ea typeface="ＭＳ Ｐゴシック" charset="0"/>
                <a:cs typeface="ＭＳ Ｐゴシック" charset="0"/>
              </a:defRPr>
            </a:lvl1pPr>
            <a:lvl2pPr marL="742950" indent="-285750" defTabSz="457200" eaLnBrk="0" hangingPunct="0">
              <a:defRPr sz="2400">
                <a:solidFill>
                  <a:srgbClr val="040D60"/>
                </a:solidFill>
                <a:latin typeface="Times New Roman" charset="0"/>
                <a:ea typeface="ＭＳ Ｐゴシック" charset="0"/>
              </a:defRPr>
            </a:lvl2pPr>
            <a:lvl3pPr marL="1143000" indent="-228600" defTabSz="457200" eaLnBrk="0" hangingPunct="0">
              <a:defRPr sz="2400">
                <a:solidFill>
                  <a:srgbClr val="040D60"/>
                </a:solidFill>
                <a:latin typeface="Times New Roman" charset="0"/>
                <a:ea typeface="ＭＳ Ｐゴシック" charset="0"/>
              </a:defRPr>
            </a:lvl3pPr>
            <a:lvl4pPr marL="1600200" indent="-228600" defTabSz="457200" eaLnBrk="0" hangingPunct="0">
              <a:defRPr sz="2400">
                <a:solidFill>
                  <a:srgbClr val="040D60"/>
                </a:solidFill>
                <a:latin typeface="Times New Roman" charset="0"/>
                <a:ea typeface="ＭＳ Ｐゴシック" charset="0"/>
              </a:defRPr>
            </a:lvl4pPr>
            <a:lvl5pPr marL="2057400" indent="-228600" defTabSz="4572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r>
              <a:rPr lang="en-US" sz="3200">
                <a:solidFill>
                  <a:srgbClr val="1F497D"/>
                </a:solidFill>
                <a:cs typeface="Arial" charset="0"/>
              </a:rPr>
              <a:t>2005-2015 (13.09.2015)</a:t>
            </a:r>
          </a:p>
        </p:txBody>
      </p:sp>
      <p:pic>
        <p:nvPicPr>
          <p:cNvPr id="2253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40132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8688" y="2827338"/>
            <a:ext cx="177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3429000"/>
            <a:ext cx="8813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
        <p:nvSpPr>
          <p:cNvPr id="81922" name="Rectangle 1"/>
          <p:cNvSpPr>
            <a:spLocks noChangeArrowheads="1"/>
          </p:cNvSpPr>
          <p:nvPr/>
        </p:nvSpPr>
        <p:spPr bwMode="auto">
          <a:xfrm>
            <a:off x="323850" y="92075"/>
            <a:ext cx="8748713" cy="6000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dirty="0" err="1"/>
              <a:t>Componente</a:t>
            </a:r>
            <a:r>
              <a:rPr lang="en-US" dirty="0"/>
              <a:t> Curricular – </a:t>
            </a:r>
            <a:r>
              <a:rPr lang="en-US" dirty="0" err="1"/>
              <a:t>Biologia</a:t>
            </a:r>
            <a:r>
              <a:rPr lang="en-US" dirty="0"/>
              <a:t>, 2° </a:t>
            </a:r>
            <a:r>
              <a:rPr lang="en-US" dirty="0" err="1"/>
              <a:t>Ano</a:t>
            </a:r>
            <a:endParaRPr lang="en-US" dirty="0"/>
          </a:p>
          <a:p>
            <a:pPr algn="l"/>
            <a:endParaRPr lang="en-US" dirty="0"/>
          </a:p>
          <a:p>
            <a:pPr algn="l"/>
            <a:r>
              <a:rPr lang="en-US" dirty="0"/>
              <a:t>    UC3 - </a:t>
            </a:r>
            <a:r>
              <a:rPr lang="en-US" dirty="0" err="1"/>
              <a:t>Metabolismo</a:t>
            </a:r>
            <a:r>
              <a:rPr lang="en-US" dirty="0"/>
              <a:t>: </a:t>
            </a:r>
            <a:r>
              <a:rPr lang="en-US" dirty="0" err="1"/>
              <a:t>Transformação</a:t>
            </a:r>
            <a:r>
              <a:rPr lang="en-US" dirty="0"/>
              <a:t> de </a:t>
            </a:r>
            <a:r>
              <a:rPr lang="en-US" dirty="0" err="1"/>
              <a:t>matéria</a:t>
            </a:r>
            <a:r>
              <a:rPr lang="en-US" dirty="0"/>
              <a:t> e </a:t>
            </a:r>
            <a:r>
              <a:rPr lang="en-US" dirty="0" err="1"/>
              <a:t>energia</a:t>
            </a:r>
            <a:r>
              <a:rPr lang="en-US" dirty="0"/>
              <a:t> e </a:t>
            </a:r>
            <a:r>
              <a:rPr lang="en-US" dirty="0" err="1"/>
              <a:t>manutenção</a:t>
            </a:r>
            <a:r>
              <a:rPr lang="en-US" dirty="0"/>
              <a:t> dos </a:t>
            </a:r>
            <a:r>
              <a:rPr lang="en-US" dirty="0" err="1"/>
              <a:t>sistemas</a:t>
            </a:r>
            <a:r>
              <a:rPr lang="en-US" dirty="0"/>
              <a:t> </a:t>
            </a:r>
            <a:r>
              <a:rPr lang="en-US" dirty="0" err="1"/>
              <a:t>vivos</a:t>
            </a:r>
            <a:endParaRPr lang="en-US" dirty="0"/>
          </a:p>
          <a:p>
            <a:pPr algn="l"/>
            <a:r>
              <a:rPr lang="en-US" dirty="0"/>
              <a:t>        E1 - </a:t>
            </a:r>
            <a:r>
              <a:rPr lang="en-US" dirty="0" err="1"/>
              <a:t>Conhecimento</a:t>
            </a:r>
            <a:r>
              <a:rPr lang="en-US" dirty="0"/>
              <a:t> </a:t>
            </a:r>
            <a:r>
              <a:rPr lang="en-US" dirty="0" err="1"/>
              <a:t>Conceitual</a:t>
            </a:r>
            <a:endParaRPr lang="en-US" dirty="0"/>
          </a:p>
          <a:p>
            <a:pPr algn="l"/>
            <a:r>
              <a:rPr lang="en-US" dirty="0"/>
              <a:t>        E2 - </a:t>
            </a:r>
            <a:r>
              <a:rPr lang="en-US" dirty="0" err="1"/>
              <a:t>Contextualização</a:t>
            </a:r>
            <a:r>
              <a:rPr lang="en-US" dirty="0"/>
              <a:t> </a:t>
            </a:r>
            <a:r>
              <a:rPr lang="en-US" dirty="0" err="1"/>
              <a:t>histórica</a:t>
            </a:r>
            <a:r>
              <a:rPr lang="en-US" dirty="0"/>
              <a:t>, social e cultural</a:t>
            </a:r>
          </a:p>
          <a:p>
            <a:pPr algn="l"/>
            <a:r>
              <a:rPr lang="en-US" dirty="0"/>
              <a:t>        E3 - </a:t>
            </a:r>
            <a:r>
              <a:rPr lang="en-US" dirty="0" err="1"/>
              <a:t>Processos</a:t>
            </a:r>
            <a:r>
              <a:rPr lang="en-US" dirty="0"/>
              <a:t> e </a:t>
            </a:r>
            <a:r>
              <a:rPr lang="en-US" dirty="0" err="1"/>
              <a:t>práticas</a:t>
            </a:r>
            <a:r>
              <a:rPr lang="en-US" dirty="0"/>
              <a:t> de </a:t>
            </a:r>
            <a:r>
              <a:rPr lang="en-US" dirty="0" err="1"/>
              <a:t>investigação</a:t>
            </a:r>
            <a:endParaRPr lang="en-US" dirty="0"/>
          </a:p>
          <a:p>
            <a:pPr algn="l"/>
            <a:r>
              <a:rPr lang="en-US" dirty="0"/>
              <a:t>        E4 - </a:t>
            </a:r>
            <a:r>
              <a:rPr lang="en-US" dirty="0" err="1"/>
              <a:t>Linguagen</a:t>
            </a:r>
            <a:endParaRPr lang="en-US" dirty="0"/>
          </a:p>
          <a:p>
            <a:pPr algn="l"/>
            <a:r>
              <a:rPr lang="en-US" dirty="0"/>
              <a:t>    UC4 - </a:t>
            </a:r>
            <a:r>
              <a:rPr lang="en-US" dirty="0" err="1"/>
              <a:t>Organismo</a:t>
            </a:r>
            <a:r>
              <a:rPr lang="en-US" dirty="0"/>
              <a:t>: </a:t>
            </a:r>
            <a:r>
              <a:rPr lang="en-US" dirty="0" err="1"/>
              <a:t>sistema</a:t>
            </a:r>
            <a:r>
              <a:rPr lang="en-US" dirty="0"/>
              <a:t> natural </a:t>
            </a:r>
            <a:r>
              <a:rPr lang="en-US" dirty="0" err="1"/>
              <a:t>complexo</a:t>
            </a:r>
            <a:r>
              <a:rPr lang="en-US" dirty="0"/>
              <a:t> e </a:t>
            </a:r>
            <a:r>
              <a:rPr lang="en-US" dirty="0" err="1"/>
              <a:t>autorreguláveis</a:t>
            </a:r>
            <a:endParaRPr lang="en-US" dirty="0"/>
          </a:p>
          <a:p>
            <a:pPr algn="l"/>
            <a:r>
              <a:rPr lang="en-US" dirty="0"/>
              <a:t>        E1, E2, E3, E4</a:t>
            </a:r>
          </a:p>
          <a:p>
            <a:pPr algn="l"/>
            <a:r>
              <a:rPr lang="en-US" dirty="0"/>
              <a:t>    UC1 - </a:t>
            </a:r>
            <a:r>
              <a:rPr lang="en-US" dirty="0" err="1"/>
              <a:t>Unidade</a:t>
            </a:r>
            <a:r>
              <a:rPr lang="en-US" dirty="0"/>
              <a:t> de </a:t>
            </a:r>
            <a:r>
              <a:rPr lang="en-US" dirty="0" err="1"/>
              <a:t>Conhecimento</a:t>
            </a:r>
            <a:r>
              <a:rPr lang="en-US" dirty="0"/>
              <a:t> 1- </a:t>
            </a:r>
            <a:r>
              <a:rPr lang="en-US" dirty="0" err="1"/>
              <a:t>Biologia</a:t>
            </a:r>
            <a:r>
              <a:rPr lang="en-US" dirty="0"/>
              <a:t>: a </a:t>
            </a:r>
            <a:r>
              <a:rPr lang="en-US" dirty="0" err="1"/>
              <a:t>vida</a:t>
            </a:r>
            <a:r>
              <a:rPr lang="en-US" dirty="0"/>
              <a:t> </a:t>
            </a:r>
            <a:r>
              <a:rPr lang="en-US" dirty="0" err="1"/>
              <a:t>como</a:t>
            </a:r>
            <a:r>
              <a:rPr lang="en-US" dirty="0"/>
              <a:t> </a:t>
            </a:r>
            <a:r>
              <a:rPr lang="en-US" dirty="0" err="1"/>
              <a:t>fenômeno</a:t>
            </a:r>
            <a:r>
              <a:rPr lang="en-US" dirty="0"/>
              <a:t> </a:t>
            </a:r>
            <a:r>
              <a:rPr lang="en-US" dirty="0" err="1"/>
              <a:t>único</a:t>
            </a:r>
            <a:r>
              <a:rPr lang="en-US" dirty="0"/>
              <a:t> e </a:t>
            </a:r>
            <a:r>
              <a:rPr lang="en-US" dirty="0" err="1"/>
              <a:t>seu</a:t>
            </a:r>
            <a:r>
              <a:rPr lang="en-US" dirty="0"/>
              <a:t> </a:t>
            </a:r>
            <a:r>
              <a:rPr lang="en-US" dirty="0" err="1"/>
              <a:t>estudo</a:t>
            </a:r>
            <a:endParaRPr lang="en-US" dirty="0"/>
          </a:p>
          <a:p>
            <a:pPr algn="l"/>
            <a:r>
              <a:rPr lang="en-US" dirty="0"/>
              <a:t>        E3 - </a:t>
            </a:r>
            <a:r>
              <a:rPr lang="en-US" dirty="0" err="1"/>
              <a:t>Processos</a:t>
            </a:r>
            <a:r>
              <a:rPr lang="en-US" dirty="0"/>
              <a:t> e </a:t>
            </a:r>
            <a:r>
              <a:rPr lang="en-US" dirty="0" err="1"/>
              <a:t>práticas</a:t>
            </a:r>
            <a:r>
              <a:rPr lang="en-US" dirty="0"/>
              <a:t> de </a:t>
            </a:r>
            <a:r>
              <a:rPr lang="en-US" dirty="0" err="1"/>
              <a:t>investigação</a:t>
            </a:r>
            <a:endParaRPr lang="en-US" dirty="0"/>
          </a:p>
          <a:p>
            <a:pPr algn="l"/>
            <a:r>
              <a:rPr lang="en-US" dirty="0"/>
              <a:t>    UC5 - </a:t>
            </a:r>
            <a:r>
              <a:rPr lang="en-US" dirty="0" err="1"/>
              <a:t>Hereditariedade</a:t>
            </a:r>
            <a:r>
              <a:rPr lang="en-US" dirty="0"/>
              <a:t>: </a:t>
            </a:r>
            <a:r>
              <a:rPr lang="en-US" dirty="0" err="1"/>
              <a:t>padrões</a:t>
            </a:r>
            <a:r>
              <a:rPr lang="en-US" dirty="0"/>
              <a:t> e </a:t>
            </a:r>
            <a:r>
              <a:rPr lang="en-US" dirty="0" err="1"/>
              <a:t>processos</a:t>
            </a:r>
            <a:r>
              <a:rPr lang="en-US" dirty="0"/>
              <a:t> de </a:t>
            </a:r>
            <a:r>
              <a:rPr lang="en-US" dirty="0" err="1"/>
              <a:t>transmissão</a:t>
            </a:r>
            <a:r>
              <a:rPr lang="en-US" dirty="0"/>
              <a:t> de </a:t>
            </a:r>
            <a:r>
              <a:rPr lang="en-US" dirty="0" err="1"/>
              <a:t>informação</a:t>
            </a:r>
            <a:endParaRPr lang="en-US" dirty="0"/>
          </a:p>
          <a:p>
            <a:pPr algn="l"/>
            <a:r>
              <a:rPr lang="en-US" dirty="0"/>
              <a:t>        E2 - </a:t>
            </a:r>
            <a:r>
              <a:rPr lang="en-US" dirty="0" err="1"/>
              <a:t>Contextualização</a:t>
            </a:r>
            <a:r>
              <a:rPr lang="en-US" dirty="0"/>
              <a:t> </a:t>
            </a:r>
            <a:r>
              <a:rPr lang="en-US" dirty="0" err="1"/>
              <a:t>histórica</a:t>
            </a:r>
            <a:r>
              <a:rPr lang="en-US" dirty="0"/>
              <a:t>, social e cultural</a:t>
            </a:r>
          </a:p>
        </p:txBody>
      </p:sp>
      <p:sp>
        <p:nvSpPr>
          <p:cNvPr id="81923" name="Rectangle 3"/>
          <p:cNvSpPr>
            <a:spLocks noChangeArrowheads="1"/>
          </p:cNvSpPr>
          <p:nvPr/>
        </p:nvSpPr>
        <p:spPr bwMode="auto">
          <a:xfrm>
            <a:off x="311150" y="836612"/>
            <a:ext cx="8689975" cy="2232347"/>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
        <p:nvSpPr>
          <p:cNvPr id="6" name="Rectangle 3"/>
          <p:cNvSpPr>
            <a:spLocks noChangeArrowheads="1"/>
          </p:cNvSpPr>
          <p:nvPr/>
        </p:nvSpPr>
        <p:spPr bwMode="auto">
          <a:xfrm>
            <a:off x="346521" y="3753470"/>
            <a:ext cx="8689975" cy="1151694"/>
          </a:xfrm>
          <a:prstGeom prst="rect">
            <a:avLst/>
          </a:prstGeom>
          <a:solidFill>
            <a:srgbClr val="FFFF00">
              <a:alpha val="30196"/>
            </a:srgbClr>
          </a:solidFill>
          <a:ln w="9525">
            <a:solidFill>
              <a:srgbClr val="FFFF00"/>
            </a:solidFill>
            <a:round/>
            <a:headEnd/>
            <a:tailEnd/>
          </a:ln>
        </p:spPr>
        <p:txBody>
          <a:bodyPr/>
          <a:lstStyle/>
          <a:p>
            <a:endParaRPr lang="en-US">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41" y="1039668"/>
            <a:ext cx="8676964" cy="923330"/>
          </a:xfrm>
          <a:prstGeom prst="rect">
            <a:avLst/>
          </a:prstGeom>
          <a:noFill/>
        </p:spPr>
        <p:txBody>
          <a:bodyPr>
            <a:spAutoFit/>
          </a:bodyPr>
          <a:lstStyle/>
          <a:p>
            <a:pPr algn="l">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Fazer o </a:t>
            </a:r>
            <a:r>
              <a:rPr lang="en-US"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q</a:t>
            </a: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uê, para remediar?</a:t>
            </a:r>
          </a:p>
        </p:txBody>
      </p:sp>
      <p:sp>
        <p:nvSpPr>
          <p:cNvPr id="82946" name="TextBox 2"/>
          <p:cNvSpPr txBox="1">
            <a:spLocks noChangeArrowheads="1"/>
          </p:cNvSpPr>
          <p:nvPr/>
        </p:nvSpPr>
        <p:spPr bwMode="auto">
          <a:xfrm>
            <a:off x="246063" y="2241550"/>
            <a:ext cx="86772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2800"/>
              <a:t>No primeiro e segundo ano, organizar uma ou mais conferências integradoras e contextualizadoras sobre energia e matéria em nosso cotidiano.</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6641" y="732760"/>
            <a:ext cx="8676964" cy="3416320"/>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Detalhando a unidade 2F:</a:t>
            </a:r>
          </a:p>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Energia em sistemas e processos naturais e tecnológicos </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179388" y="242888"/>
            <a:ext cx="87852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2F - ENERGIA EM SISTEMAS E PROCESSOS NATURAIS E TECNOLÓGICOS</a:t>
            </a:r>
          </a:p>
          <a:p>
            <a:pPr algn="l"/>
            <a:r>
              <a:rPr lang="en-US"/>
              <a:t>E1 - Conhecimento Conceitual</a:t>
            </a:r>
          </a:p>
          <a:p>
            <a:pPr algn="l"/>
            <a:r>
              <a:rPr lang="en-US"/>
              <a:t>CNFI1MOA012	CNFI1MOA013	CNFI1MOA014	</a:t>
            </a:r>
          </a:p>
        </p:txBody>
      </p:sp>
      <p:sp>
        <p:nvSpPr>
          <p:cNvPr id="84994" name="Rectangle 3"/>
          <p:cNvSpPr>
            <a:spLocks noChangeArrowheads="1"/>
          </p:cNvSpPr>
          <p:nvPr/>
        </p:nvSpPr>
        <p:spPr bwMode="auto">
          <a:xfrm>
            <a:off x="1295400" y="1881188"/>
            <a:ext cx="7777163" cy="2676525"/>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CNFI1MOA012</a:t>
            </a:r>
          </a:p>
          <a:p>
            <a:pPr algn="l"/>
            <a:endParaRPr lang="en-US"/>
          </a:p>
          <a:p>
            <a:pPr algn="l"/>
            <a:r>
              <a:rPr lang="en-US"/>
              <a:t>Reconhecer os diferentes processos de mudança de temperatura presentes em sistemas naturais, utensílios domésticos e processos tecnológicos (condução, convecção e irradiação), descrevendo-os a partir dos modelos explicativos associados a cada um deles.</a:t>
            </a:r>
          </a:p>
        </p:txBody>
      </p:sp>
      <p:sp>
        <p:nvSpPr>
          <p:cNvPr id="4" name="Oval 3"/>
          <p:cNvSpPr/>
          <p:nvPr/>
        </p:nvSpPr>
        <p:spPr bwMode="auto">
          <a:xfrm>
            <a:off x="4967288" y="4185084"/>
            <a:ext cx="4068762" cy="1836738"/>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lgn="l">
              <a:defRPr/>
            </a:pPr>
            <a:r>
              <a:rPr lang="en-US" sz="2800" dirty="0">
                <a:solidFill>
                  <a:schemeClr val="bg1"/>
                </a:solidFill>
                <a:cs typeface="Arial" charset="0"/>
              </a:rPr>
              <a:t>Na </a:t>
            </a:r>
            <a:r>
              <a:rPr lang="en-US" sz="2800" dirty="0" err="1">
                <a:solidFill>
                  <a:schemeClr val="bg1"/>
                </a:solidFill>
                <a:cs typeface="Arial" charset="0"/>
              </a:rPr>
              <a:t>verdade</a:t>
            </a:r>
            <a:r>
              <a:rPr lang="en-US" sz="2800" dirty="0">
                <a:solidFill>
                  <a:schemeClr val="bg1"/>
                </a:solidFill>
                <a:cs typeface="Arial" charset="0"/>
              </a:rPr>
              <a:t>, </a:t>
            </a:r>
            <a:r>
              <a:rPr lang="en-US" sz="2800" dirty="0" err="1">
                <a:solidFill>
                  <a:schemeClr val="bg1"/>
                </a:solidFill>
                <a:cs typeface="Arial" charset="0"/>
              </a:rPr>
              <a:t>trata</a:t>
            </a:r>
            <a:r>
              <a:rPr lang="en-US" sz="2800" dirty="0">
                <a:solidFill>
                  <a:schemeClr val="bg1"/>
                </a:solidFill>
                <a:cs typeface="Arial" charset="0"/>
              </a:rPr>
              <a:t>-se de </a:t>
            </a:r>
            <a:r>
              <a:rPr lang="en-US" sz="2800" dirty="0" err="1" smtClean="0">
                <a:solidFill>
                  <a:schemeClr val="bg1"/>
                </a:solidFill>
                <a:cs typeface="Arial" charset="0"/>
              </a:rPr>
              <a:t>uma</a:t>
            </a:r>
            <a:r>
              <a:rPr lang="en-US" sz="2800" dirty="0" smtClean="0">
                <a:solidFill>
                  <a:schemeClr val="bg1"/>
                </a:solidFill>
                <a:cs typeface="Arial" charset="0"/>
              </a:rPr>
              <a:t> </a:t>
            </a:r>
            <a:r>
              <a:rPr lang="en-US" sz="2800" dirty="0" err="1" smtClean="0">
                <a:solidFill>
                  <a:schemeClr val="bg1"/>
                </a:solidFill>
                <a:cs typeface="Arial" charset="0"/>
              </a:rPr>
              <a:t>unidade</a:t>
            </a:r>
            <a:r>
              <a:rPr lang="en-US" sz="2800" dirty="0" smtClean="0">
                <a:solidFill>
                  <a:schemeClr val="bg1"/>
                </a:solidFill>
                <a:cs typeface="Arial" charset="0"/>
              </a:rPr>
              <a:t> </a:t>
            </a:r>
            <a:r>
              <a:rPr lang="en-US" sz="2800" dirty="0">
                <a:solidFill>
                  <a:schemeClr val="bg1"/>
                </a:solidFill>
                <a:cs typeface="Arial" charset="0"/>
              </a:rPr>
              <a:t>de </a:t>
            </a:r>
            <a:r>
              <a:rPr lang="en-US" sz="2800" dirty="0" err="1">
                <a:solidFill>
                  <a:schemeClr val="bg1"/>
                </a:solidFill>
                <a:cs typeface="Arial" charset="0"/>
              </a:rPr>
              <a:t>termodinâmica</a:t>
            </a:r>
            <a:r>
              <a:rPr lang="en-US" sz="2800" dirty="0">
                <a:solidFill>
                  <a:schemeClr val="bg1"/>
                </a:solidFill>
                <a:cs typeface="Arial" charset="0"/>
              </a:rPr>
              <a:t> </a:t>
            </a:r>
          </a:p>
        </p:txBody>
      </p:sp>
      <p:sp>
        <p:nvSpPr>
          <p:cNvPr id="5" name="Rectangle 2"/>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ChangeArrowheads="1"/>
          </p:cNvSpPr>
          <p:nvPr/>
        </p:nvSpPr>
        <p:spPr bwMode="auto">
          <a:xfrm>
            <a:off x="250825" y="225425"/>
            <a:ext cx="871378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CNFI1MOA013</a:t>
            </a:r>
          </a:p>
          <a:p>
            <a:pPr algn="l"/>
            <a:endParaRPr lang="en-US"/>
          </a:p>
          <a:p>
            <a:pPr algn="l"/>
            <a:r>
              <a:rPr lang="en-US"/>
              <a:t>Utilizar corretamente as propriedades térmicas das substâncias (como condutividade, calor especifico, calor latente de mudança de estado físico, coeficiente de dilatação, calor de combustão) na análise de problemas que envolvem fenômenos térmicos, e explicar tais propriedades por meio do modelo cinético-molecular da matéria.</a:t>
            </a:r>
          </a:p>
        </p:txBody>
      </p:sp>
      <p:sp>
        <p:nvSpPr>
          <p:cNvPr id="86018" name="Rectangle 2"/>
          <p:cNvSpPr>
            <a:spLocks noChangeArrowheads="1"/>
          </p:cNvSpPr>
          <p:nvPr/>
        </p:nvSpPr>
        <p:spPr bwMode="auto">
          <a:xfrm>
            <a:off x="1187450" y="3109913"/>
            <a:ext cx="7777163" cy="1939925"/>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CNFI1MOA014</a:t>
            </a:r>
          </a:p>
          <a:p>
            <a:pPr algn="l"/>
            <a:endParaRPr lang="en-US"/>
          </a:p>
          <a:p>
            <a:pPr algn="l"/>
            <a:r>
              <a:rPr lang="en-US"/>
              <a:t>Compreender e explicar o funcionamento de máquinas térmicas reais, seus ciclos de operação, eficiência e rendimento, considerando os princípios da termodinâmica.</a:t>
            </a:r>
          </a:p>
        </p:txBody>
      </p:sp>
      <p:sp>
        <p:nvSpPr>
          <p:cNvPr id="4" name="Rectangle 2"/>
          <p:cNvSpPr>
            <a:spLocks noChangeArrowheads="1"/>
          </p:cNvSpPr>
          <p:nvPr/>
        </p:nvSpPr>
        <p:spPr bwMode="auto">
          <a:xfrm>
            <a:off x="2266950" y="6165850"/>
            <a:ext cx="6877050" cy="692150"/>
          </a:xfrm>
          <a:prstGeom prst="rect">
            <a:avLst/>
          </a:prstGeom>
          <a:solidFill>
            <a:srgbClr val="EDEC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r>
              <a:rPr lang="en-US"/>
              <a:t>http://basenacionalcomum.mec.gov.br/#/site/inicio</a:t>
            </a:r>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3"/>
          <p:cNvSpPr txBox="1">
            <a:spLocks noChangeArrowheads="1"/>
          </p:cNvSpPr>
          <p:nvPr/>
        </p:nvSpPr>
        <p:spPr bwMode="auto">
          <a:xfrm>
            <a:off x="215900" y="764468"/>
            <a:ext cx="6011863"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200" dirty="0" err="1"/>
              <a:t>Parece</a:t>
            </a:r>
            <a:r>
              <a:rPr lang="en-US" sz="3200" dirty="0"/>
              <a:t> </a:t>
            </a:r>
            <a:r>
              <a:rPr lang="en-US" sz="3200" dirty="0" err="1"/>
              <a:t>que</a:t>
            </a:r>
            <a:r>
              <a:rPr lang="en-US" sz="3200" dirty="0"/>
              <a:t> </a:t>
            </a:r>
            <a:r>
              <a:rPr lang="en-US" sz="3200" dirty="0" err="1"/>
              <a:t>na</a:t>
            </a:r>
            <a:r>
              <a:rPr lang="en-US" sz="3200" dirty="0"/>
              <a:t> </a:t>
            </a:r>
            <a:r>
              <a:rPr lang="en-US" sz="3200" dirty="0" err="1"/>
              <a:t>física</a:t>
            </a:r>
            <a:r>
              <a:rPr lang="en-US" sz="3200" dirty="0"/>
              <a:t>, </a:t>
            </a:r>
            <a:r>
              <a:rPr lang="en-US" sz="3200" dirty="0" err="1"/>
              <a:t>energia</a:t>
            </a:r>
            <a:r>
              <a:rPr lang="en-US" sz="3200" dirty="0"/>
              <a:t> </a:t>
            </a:r>
            <a:r>
              <a:rPr lang="en-US" sz="3200" dirty="0" err="1"/>
              <a:t>só</a:t>
            </a:r>
            <a:r>
              <a:rPr lang="en-US" sz="3200" dirty="0"/>
              <a:t> tem a </a:t>
            </a:r>
            <a:r>
              <a:rPr lang="en-US" sz="3200" dirty="0" err="1"/>
              <a:t>ver</a:t>
            </a:r>
            <a:r>
              <a:rPr lang="en-US" sz="3200" dirty="0"/>
              <a:t> com </a:t>
            </a:r>
            <a:r>
              <a:rPr lang="en-US" sz="3200" dirty="0" err="1"/>
              <a:t>processos</a:t>
            </a:r>
            <a:r>
              <a:rPr lang="en-US" sz="3200" dirty="0"/>
              <a:t> </a:t>
            </a:r>
            <a:r>
              <a:rPr lang="en-US" sz="3200" dirty="0" err="1"/>
              <a:t>térmicos</a:t>
            </a:r>
            <a:r>
              <a:rPr lang="en-US" sz="3200" dirty="0"/>
              <a:t>.</a:t>
            </a:r>
          </a:p>
        </p:txBody>
      </p:sp>
      <p:sp>
        <p:nvSpPr>
          <p:cNvPr id="87042" name="TextBox 4"/>
          <p:cNvSpPr txBox="1">
            <a:spLocks noChangeArrowheads="1"/>
          </p:cNvSpPr>
          <p:nvPr/>
        </p:nvSpPr>
        <p:spPr bwMode="auto">
          <a:xfrm>
            <a:off x="1439863" y="1978906"/>
            <a:ext cx="7524750" cy="2062162"/>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sz="3200" dirty="0" err="1"/>
              <a:t>Nesse</a:t>
            </a:r>
            <a:r>
              <a:rPr lang="en-US" sz="3200" dirty="0"/>
              <a:t> </a:t>
            </a:r>
            <a:r>
              <a:rPr lang="en-US" sz="3200" dirty="0" err="1"/>
              <a:t>ponto</a:t>
            </a:r>
            <a:r>
              <a:rPr lang="en-US" sz="3200" dirty="0"/>
              <a:t> do </a:t>
            </a:r>
            <a:r>
              <a:rPr lang="en-US" sz="3200" dirty="0" err="1"/>
              <a:t>currículo</a:t>
            </a:r>
            <a:r>
              <a:rPr lang="en-US" sz="3200" dirty="0"/>
              <a:t>, </a:t>
            </a:r>
            <a:r>
              <a:rPr lang="en-US" sz="3200" dirty="0" err="1"/>
              <a:t>os</a:t>
            </a:r>
            <a:r>
              <a:rPr lang="en-US" sz="3200" dirty="0"/>
              <a:t> </a:t>
            </a:r>
            <a:r>
              <a:rPr lang="en-US" sz="3200" dirty="0" err="1"/>
              <a:t>alunos</a:t>
            </a:r>
            <a:r>
              <a:rPr lang="en-US" sz="3200" dirty="0"/>
              <a:t> </a:t>
            </a:r>
            <a:r>
              <a:rPr lang="en-US" sz="3200" dirty="0" err="1"/>
              <a:t>devem</a:t>
            </a:r>
            <a:r>
              <a:rPr lang="en-US" sz="3200" dirty="0"/>
              <a:t> </a:t>
            </a:r>
            <a:r>
              <a:rPr lang="en-US" sz="3200" dirty="0" err="1"/>
              <a:t>ser</a:t>
            </a:r>
            <a:r>
              <a:rPr lang="en-US" sz="3200" dirty="0"/>
              <a:t> </a:t>
            </a:r>
            <a:r>
              <a:rPr lang="en-US" sz="3200" dirty="0" err="1"/>
              <a:t>informados</a:t>
            </a:r>
            <a:r>
              <a:rPr lang="en-US" sz="3200" dirty="0"/>
              <a:t> a </a:t>
            </a:r>
            <a:r>
              <a:rPr lang="en-US" sz="3200" dirty="0" err="1"/>
              <a:t>respeito</a:t>
            </a:r>
            <a:r>
              <a:rPr lang="en-US" sz="3200" dirty="0"/>
              <a:t> da </a:t>
            </a:r>
            <a:r>
              <a:rPr lang="en-US" sz="3200" dirty="0" err="1" smtClean="0"/>
              <a:t>energia</a:t>
            </a:r>
            <a:r>
              <a:rPr lang="en-US" sz="3200" dirty="0" smtClean="0"/>
              <a:t> </a:t>
            </a:r>
            <a:r>
              <a:rPr lang="en-US" sz="3200" dirty="0" err="1" smtClean="0"/>
              <a:t>elétrica</a:t>
            </a:r>
            <a:r>
              <a:rPr lang="en-US" sz="3200" dirty="0"/>
              <a:t>, </a:t>
            </a:r>
            <a:r>
              <a:rPr lang="en-US" sz="3200" dirty="0" err="1"/>
              <a:t>magnética</a:t>
            </a:r>
            <a:r>
              <a:rPr lang="en-US" sz="3200" dirty="0"/>
              <a:t>, nuclear, etc., </a:t>
            </a:r>
            <a:r>
              <a:rPr lang="en-US" sz="3200" dirty="0" err="1"/>
              <a:t>que</a:t>
            </a:r>
            <a:r>
              <a:rPr lang="en-US" sz="3200" dirty="0"/>
              <a:t> </a:t>
            </a:r>
            <a:r>
              <a:rPr lang="en-US" sz="3200" dirty="0" err="1"/>
              <a:t>serão</a:t>
            </a:r>
            <a:r>
              <a:rPr lang="en-US" sz="3200" dirty="0"/>
              <a:t> </a:t>
            </a:r>
            <a:r>
              <a:rPr lang="en-US" sz="3200" dirty="0" err="1"/>
              <a:t>tratadas</a:t>
            </a:r>
            <a:r>
              <a:rPr lang="en-US" sz="3200" dirty="0"/>
              <a:t> no 3o. </a:t>
            </a:r>
            <a:r>
              <a:rPr lang="en-US" sz="3200" dirty="0" err="1"/>
              <a:t>Ano</a:t>
            </a:r>
            <a:r>
              <a:rPr lang="en-US" sz="3200" dirty="0"/>
              <a:t>.</a:t>
            </a:r>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5" name="Group 3"/>
          <p:cNvGrpSpPr>
            <a:grpSpLocks/>
          </p:cNvGrpSpPr>
          <p:nvPr/>
        </p:nvGrpSpPr>
        <p:grpSpPr bwMode="auto">
          <a:xfrm>
            <a:off x="576263" y="225425"/>
            <a:ext cx="8280400" cy="5111750"/>
            <a:chOff x="935595" y="1418430"/>
            <a:chExt cx="4929645" cy="3882777"/>
          </a:xfrm>
        </p:grpSpPr>
        <p:pic>
          <p:nvPicPr>
            <p:cNvPr id="88066" name="Picture 3" descr="pap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595" y="1418430"/>
              <a:ext cx="4929645" cy="38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Box 1"/>
            <p:cNvSpPr txBox="1">
              <a:spLocks noChangeArrowheads="1"/>
            </p:cNvSpPr>
            <p:nvPr/>
          </p:nvSpPr>
          <p:spPr bwMode="auto">
            <a:xfrm>
              <a:off x="1107061" y="2132856"/>
              <a:ext cx="4693879" cy="312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2800" dirty="0"/>
                <a:t>Olhando a BNCC, parece que a termodinâmica não tem qualquer papel nos materiais biológicos. Na verdade, a termodinâmica é essencial para explicar a existência da vida. Por exemplo, a discussão da unidade UC3, detalhada a seguir, requer conhecimento de termodinâmica, embora isto não seja explicitado nas súmulas dos componentes curriculares.</a:t>
              </a:r>
            </a:p>
          </p:txBody>
        </p:sp>
      </p:gr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516736"/>
            <a:ext cx="9036496" cy="3416320"/>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Detalhando a unidade UC3</a:t>
            </a:r>
          </a:p>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Metabolismo: Transformação de matéria e energia e manutenção dos sistemas vivos </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
          <p:cNvSpPr>
            <a:spLocks noChangeArrowheads="1"/>
          </p:cNvSpPr>
          <p:nvPr/>
        </p:nvSpPr>
        <p:spPr bwMode="auto">
          <a:xfrm>
            <a:off x="250825" y="58738"/>
            <a:ext cx="86772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UC3 - Metabolismo: Transformação de matéria e energia e manutenção dos sistemas vivos</a:t>
            </a:r>
          </a:p>
          <a:p>
            <a:pPr algn="l"/>
            <a:endParaRPr lang="en-US" sz="1200"/>
          </a:p>
          <a:p>
            <a:pPr algn="l"/>
            <a:r>
              <a:rPr lang="en-US"/>
              <a:t>CNBI2MOA002</a:t>
            </a:r>
            <a:endParaRPr lang="en-US" sz="1200"/>
          </a:p>
          <a:p>
            <a:pPr algn="l"/>
            <a:r>
              <a:rPr lang="en-US"/>
              <a:t>Reconhecer o metabolismo como um sistema ordenado de processos de transformação de matéria e energia, que envolve etapas de construção e degradação de compostos, e a sua relação com a compartimentalização da célula.</a:t>
            </a:r>
          </a:p>
        </p:txBody>
      </p:sp>
      <p:sp>
        <p:nvSpPr>
          <p:cNvPr id="90114" name="Rectangle 2"/>
          <p:cNvSpPr>
            <a:spLocks noChangeArrowheads="1"/>
          </p:cNvSpPr>
          <p:nvPr/>
        </p:nvSpPr>
        <p:spPr bwMode="auto">
          <a:xfrm>
            <a:off x="1692275" y="3187700"/>
            <a:ext cx="7231063" cy="2308225"/>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CNBI2MOA003</a:t>
            </a:r>
            <a:endParaRPr lang="en-US" sz="1200"/>
          </a:p>
          <a:p>
            <a:pPr algn="l"/>
            <a:r>
              <a:rPr lang="en-US"/>
              <a:t>Compreender as propriedades estruturais das biomoléculas e sua função no metabolismo celular, para permitir uma visão geral dos mecanismos pelos quais a célula degrada os nutrientes para obtenção de energia e síntese das principais macromoléculas.</a:t>
            </a:r>
          </a:p>
        </p:txBody>
      </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ChangeArrowheads="1"/>
          </p:cNvSpPr>
          <p:nvPr/>
        </p:nvSpPr>
        <p:spPr bwMode="auto">
          <a:xfrm>
            <a:off x="323850" y="115888"/>
            <a:ext cx="842486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CNBI2MOA004</a:t>
            </a:r>
            <a:endParaRPr lang="en-US" sz="1200"/>
          </a:p>
          <a:p>
            <a:pPr algn="l"/>
            <a:r>
              <a:rPr lang="en-US"/>
              <a:t>Reconhecer como os fatores ambientais interferem em processos metabólicos de diversos seres.</a:t>
            </a:r>
          </a:p>
        </p:txBody>
      </p:sp>
      <p:sp>
        <p:nvSpPr>
          <p:cNvPr id="91138" name="Rectangle 2"/>
          <p:cNvSpPr>
            <a:spLocks noChangeArrowheads="1"/>
          </p:cNvSpPr>
          <p:nvPr/>
        </p:nvSpPr>
        <p:spPr bwMode="auto">
          <a:xfrm>
            <a:off x="323850" y="1598613"/>
            <a:ext cx="8677275" cy="1938337"/>
          </a:xfrm>
          <a:prstGeom prst="rect">
            <a:avLst/>
          </a:prstGeom>
          <a:solidFill>
            <a:srgbClr val="DAFB3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CNBI2MOA005</a:t>
            </a:r>
          </a:p>
          <a:p>
            <a:pPr algn="l"/>
            <a:r>
              <a:rPr lang="en-US"/>
              <a:t>Compreender os processos de metabolismo energético, tais como fotossíntese, quimiossíntese, fermentação e respiração, nos diversos organismos e sua relação com a produção de energia para a manutenção dos sistemas vivos.</a:t>
            </a:r>
          </a:p>
        </p:txBody>
      </p:sp>
      <p:sp>
        <p:nvSpPr>
          <p:cNvPr id="91139" name="Rectangle 3"/>
          <p:cNvSpPr>
            <a:spLocks noChangeArrowheads="1"/>
          </p:cNvSpPr>
          <p:nvPr/>
        </p:nvSpPr>
        <p:spPr bwMode="auto">
          <a:xfrm>
            <a:off x="323850" y="3784600"/>
            <a:ext cx="8677275" cy="2308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t>CNBI2MOA006</a:t>
            </a:r>
          </a:p>
          <a:p>
            <a:pPr algn="l"/>
            <a:r>
              <a:rPr lang="en-US"/>
              <a:t>Reconhecer o caráter da célula como unidade fundamental da vida e sistema altamente ordenado, espacialmente demarcado que interage com o ambiente externo, no contexto da compreensão de como as rotas metabólicas ocorrem de modo integrado nos diversos componentes celulares.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897937"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176338"/>
            <a:ext cx="28082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6"/>
          <p:cNvSpPr txBox="1">
            <a:spLocks noChangeArrowheads="1"/>
          </p:cNvSpPr>
          <p:nvPr/>
        </p:nvSpPr>
        <p:spPr bwMode="auto">
          <a:xfrm>
            <a:off x="179388" y="1916113"/>
            <a:ext cx="8682037"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en-US"/>
              <a:t>KeyWords Plus:</a:t>
            </a:r>
            <a:r>
              <a:rPr lang="en-US">
                <a:hlinkClick r:id="rId4" tooltip="Encontrar mais registros por meio destas palavras-chave mais"/>
              </a:rPr>
              <a:t>SEMICONDUCTOR NANOCRYSTALS</a:t>
            </a:r>
            <a:r>
              <a:rPr lang="en-US"/>
              <a:t>; </a:t>
            </a:r>
            <a:r>
              <a:rPr lang="en-US">
                <a:hlinkClick r:id="rId5" tooltip="Encontrar mais registros por meio destas palavras-chave mais"/>
              </a:rPr>
              <a:t>CDTE NANOCRYSTALS</a:t>
            </a:r>
            <a:r>
              <a:rPr lang="en-US"/>
              <a:t>; </a:t>
            </a:r>
            <a:r>
              <a:rPr lang="en-US">
                <a:hlinkClick r:id="rId6" tooltip="Encontrar mais registros por meio destas palavras-chave mais"/>
              </a:rPr>
              <a:t>FLUORESCENT-PROBES</a:t>
            </a:r>
            <a:r>
              <a:rPr lang="en-US"/>
              <a:t>; </a:t>
            </a:r>
            <a:r>
              <a:rPr lang="en-US">
                <a:hlinkClick r:id="rId7" tooltip="Encontrar mais registros por meio destas palavras-chave mais"/>
              </a:rPr>
              <a:t>LUMINESCENT</a:t>
            </a:r>
            <a:r>
              <a:rPr lang="en-US"/>
              <a:t>; </a:t>
            </a:r>
            <a:r>
              <a:rPr lang="en-US">
                <a:hlinkClick r:id="rId8" tooltip="Encontrar mais registros por meio destas palavras-chave mais"/>
              </a:rPr>
              <a:t>SIZE</a:t>
            </a:r>
            <a:r>
              <a:rPr lang="en-US"/>
              <a:t>; </a:t>
            </a:r>
            <a:r>
              <a:rPr lang="en-US">
                <a:hlinkClick r:id="rId9" tooltip="Encontrar mais registros por meio destas palavras-chave mais"/>
              </a:rPr>
              <a:t>PROTEIN</a:t>
            </a:r>
            <a:r>
              <a:rPr lang="en-US"/>
              <a:t>; </a:t>
            </a:r>
            <a:r>
              <a:rPr lang="en-US">
                <a:hlinkClick r:id="rId10" tooltip="Encontrar mais registros por meio destas palavras-chave mais"/>
              </a:rPr>
              <a:t>PEPTIDES</a:t>
            </a:r>
            <a:r>
              <a:rPr lang="en-US"/>
              <a:t>; </a:t>
            </a:r>
            <a:r>
              <a:rPr lang="en-US">
                <a:hlinkClick r:id="rId11" tooltip="Encontrar mais registros por meio destas palavras-chave mais"/>
              </a:rPr>
              <a:t>LIGANDS</a:t>
            </a:r>
            <a:r>
              <a:rPr lang="en-US"/>
              <a:t>; </a:t>
            </a:r>
            <a:r>
              <a:rPr lang="en-US">
                <a:hlinkClick r:id="rId12" tooltip="Encontrar mais registros por meio destas palavras-chave mais"/>
              </a:rPr>
              <a:t>NANOPARTICLES</a:t>
            </a:r>
            <a:r>
              <a:rPr lang="en-US"/>
              <a:t>; </a:t>
            </a:r>
            <a:r>
              <a:rPr lang="en-US">
                <a:hlinkClick r:id="rId13" tooltip="Encontrar mais registros por meio destas palavras-chave mais"/>
              </a:rPr>
              <a:t>TRANSDUCTION</a:t>
            </a:r>
            <a:r>
              <a:rPr lang="en-US"/>
              <a:t> </a:t>
            </a:r>
          </a:p>
          <a:p>
            <a:pPr algn="l" eaLnBrk="1" hangingPunct="1"/>
            <a:endParaRPr lang="en-US"/>
          </a:p>
        </p:txBody>
      </p:sp>
      <p:pic>
        <p:nvPicPr>
          <p:cNvPr id="23556" name="Picture 7"/>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42875" y="3608388"/>
            <a:ext cx="89423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61" name="Group 3"/>
          <p:cNvGrpSpPr>
            <a:grpSpLocks/>
          </p:cNvGrpSpPr>
          <p:nvPr/>
        </p:nvGrpSpPr>
        <p:grpSpPr bwMode="auto">
          <a:xfrm>
            <a:off x="576263" y="225425"/>
            <a:ext cx="8280400" cy="3167063"/>
            <a:chOff x="935595" y="1418430"/>
            <a:chExt cx="4929645" cy="3882777"/>
          </a:xfrm>
        </p:grpSpPr>
        <p:pic>
          <p:nvPicPr>
            <p:cNvPr id="92163" name="Picture 2" descr="pap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595" y="1418430"/>
              <a:ext cx="4929645" cy="38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Box 1"/>
            <p:cNvSpPr txBox="1">
              <a:spLocks noChangeArrowheads="1"/>
            </p:cNvSpPr>
            <p:nvPr/>
          </p:nvSpPr>
          <p:spPr bwMode="auto">
            <a:xfrm>
              <a:off x="1107061" y="2132856"/>
              <a:ext cx="4693879" cy="275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2800" dirty="0"/>
                <a:t>Portanto, em um contexto interdisciplinar muito há o que se fazer em termos de pesquisa em ensino de ciências da natureza para transformar a Base Nacional Comum Curricular em realidade da sala de aula </a:t>
              </a:r>
              <a:r>
                <a:rPr lang="pt-BR" sz="2800" dirty="0" smtClean="0"/>
                <a:t>na </a:t>
              </a:r>
              <a:r>
                <a:rPr lang="pt-BR" sz="2800" dirty="0"/>
                <a:t>educação básica.</a:t>
              </a:r>
            </a:p>
          </p:txBody>
        </p:sp>
      </p:grpSp>
      <p:sp>
        <p:nvSpPr>
          <p:cNvPr id="5" name="Rectangle 4"/>
          <p:cNvSpPr/>
          <p:nvPr/>
        </p:nvSpPr>
        <p:spPr>
          <a:xfrm>
            <a:off x="2735797" y="3573016"/>
            <a:ext cx="6408711" cy="2308324"/>
          </a:xfrm>
          <a:prstGeom prst="rect">
            <a:avLst/>
          </a:prstGeom>
          <a:noFill/>
        </p:spPr>
        <p:txBody>
          <a:bodyPr>
            <a:spAutoFit/>
          </a:bodyPr>
          <a:lstStyle/>
          <a:p>
            <a:pPr algn="l">
              <a:defRPr/>
            </a:pPr>
            <a:r>
              <a:rPr lang="x-none" sz="3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Guardadas as diferenças, trata-se de uma questão que preocupa professores e pesquisadores de muitos países . . .</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7168" y="1808820"/>
            <a:ext cx="8275292" cy="923330"/>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Saindo do forno</a:t>
            </a:r>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9532" y="332656"/>
            <a:ext cx="8275292" cy="1538883"/>
          </a:xfrm>
          <a:prstGeom prst="rect">
            <a:avLst/>
          </a:prstGeom>
          <a:noFill/>
        </p:spPr>
        <p:txBody>
          <a:bodyPr>
            <a:spAutoFit/>
          </a:bodyPr>
          <a:lstStyle/>
          <a:p>
            <a:pPr>
              <a:defRPr/>
            </a:pPr>
            <a:r>
              <a:rPr lang="x-none" sz="54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Número especial da </a:t>
            </a:r>
            <a:r>
              <a:rPr lang="x-none" sz="54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Nature</a:t>
            </a:r>
          </a:p>
          <a:p>
            <a:pPr>
              <a:defRPr/>
            </a:pPr>
            <a:r>
              <a:rPr lang="x-none" sz="400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16set2015</a:t>
            </a:r>
            <a:endParaRPr lang="x-none" sz="40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94210" name="Group 3"/>
          <p:cNvGrpSpPr>
            <a:grpSpLocks/>
          </p:cNvGrpSpPr>
          <p:nvPr/>
        </p:nvGrpSpPr>
        <p:grpSpPr bwMode="auto">
          <a:xfrm>
            <a:off x="2555776" y="2024844"/>
            <a:ext cx="6480719" cy="3883025"/>
            <a:chOff x="935595" y="1418430"/>
            <a:chExt cx="4929645" cy="3882777"/>
          </a:xfrm>
        </p:grpSpPr>
        <p:pic>
          <p:nvPicPr>
            <p:cNvPr id="94211" name="Picture 3" descr="pap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5595" y="1418430"/>
              <a:ext cx="4929645" cy="3882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Box 1"/>
            <p:cNvSpPr txBox="1">
              <a:spLocks noChangeArrowheads="1"/>
            </p:cNvSpPr>
            <p:nvPr/>
          </p:nvSpPr>
          <p:spPr bwMode="auto">
            <a:xfrm>
              <a:off x="1439652" y="2132856"/>
              <a:ext cx="3996444" cy="255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algn="l" eaLnBrk="1" hangingPunct="1"/>
              <a:r>
                <a:rPr lang="pt-BR" sz="3200" dirty="0"/>
                <a:t>Cientistas devem trabalhar juntos para salvar o mundo. Este número especial discute como eles podem escalar os muros disciplinares </a:t>
              </a:r>
            </a:p>
          </p:txBody>
        </p:sp>
      </p:gr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0"/>
            <a:ext cx="7604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2057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TextBox 3"/>
          <p:cNvSpPr txBox="1">
            <a:spLocks noChangeArrowheads="1"/>
          </p:cNvSpPr>
          <p:nvPr/>
        </p:nvSpPr>
        <p:spPr bwMode="auto">
          <a:xfrm>
            <a:off x="0" y="765175"/>
            <a:ext cx="25781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040D60"/>
                </a:solidFill>
                <a:latin typeface="Times New Roman" charset="0"/>
                <a:ea typeface="ＭＳ Ｐゴシック" charset="0"/>
                <a:cs typeface="ＭＳ Ｐゴシック" charset="0"/>
              </a:defRPr>
            </a:lvl1pPr>
            <a:lvl2pPr marL="742950" indent="-285750" eaLnBrk="0" hangingPunct="0">
              <a:defRPr sz="2400">
                <a:solidFill>
                  <a:srgbClr val="040D60"/>
                </a:solidFill>
                <a:latin typeface="Times New Roman" charset="0"/>
                <a:ea typeface="ＭＳ Ｐゴシック" charset="0"/>
              </a:defRPr>
            </a:lvl2pPr>
            <a:lvl3pPr marL="1143000" indent="-228600" eaLnBrk="0" hangingPunct="0">
              <a:defRPr sz="2400">
                <a:solidFill>
                  <a:srgbClr val="040D60"/>
                </a:solidFill>
                <a:latin typeface="Times New Roman" charset="0"/>
                <a:ea typeface="ＭＳ Ｐゴシック" charset="0"/>
              </a:defRPr>
            </a:lvl3pPr>
            <a:lvl4pPr marL="1600200" indent="-228600" eaLnBrk="0" hangingPunct="0">
              <a:defRPr sz="2400">
                <a:solidFill>
                  <a:srgbClr val="040D60"/>
                </a:solidFill>
                <a:latin typeface="Times New Roman" charset="0"/>
                <a:ea typeface="ＭＳ Ｐゴシック" charset="0"/>
              </a:defRPr>
            </a:lvl4pPr>
            <a:lvl5pPr marL="2057400" indent="-228600" eaLnBrk="0" hangingPunct="0">
              <a:defRPr sz="2400">
                <a:solidFill>
                  <a:srgbClr val="040D60"/>
                </a:solidFill>
                <a:latin typeface="Times New Roman" charset="0"/>
                <a:ea typeface="ＭＳ Ｐゴシック" charset="0"/>
              </a:defRPr>
            </a:lvl5pPr>
            <a:lvl6pPr marL="2514600" indent="-228600" algn="ctr" eaLnBrk="0" fontAlgn="base" hangingPunct="0">
              <a:spcBef>
                <a:spcPct val="0"/>
              </a:spcBef>
              <a:spcAft>
                <a:spcPct val="0"/>
              </a:spcAft>
              <a:defRPr sz="2400">
                <a:solidFill>
                  <a:srgbClr val="040D60"/>
                </a:solidFill>
                <a:latin typeface="Times New Roman" charset="0"/>
                <a:ea typeface="ＭＳ Ｐゴシック" charset="0"/>
              </a:defRPr>
            </a:lvl6pPr>
            <a:lvl7pPr marL="2971800" indent="-228600" algn="ctr" eaLnBrk="0" fontAlgn="base" hangingPunct="0">
              <a:spcBef>
                <a:spcPct val="0"/>
              </a:spcBef>
              <a:spcAft>
                <a:spcPct val="0"/>
              </a:spcAft>
              <a:defRPr sz="2400">
                <a:solidFill>
                  <a:srgbClr val="040D60"/>
                </a:solidFill>
                <a:latin typeface="Times New Roman" charset="0"/>
                <a:ea typeface="ＭＳ Ｐゴシック" charset="0"/>
              </a:defRPr>
            </a:lvl7pPr>
            <a:lvl8pPr marL="3429000" indent="-228600" algn="ctr" eaLnBrk="0" fontAlgn="base" hangingPunct="0">
              <a:spcBef>
                <a:spcPct val="0"/>
              </a:spcBef>
              <a:spcAft>
                <a:spcPct val="0"/>
              </a:spcAft>
              <a:defRPr sz="2400">
                <a:solidFill>
                  <a:srgbClr val="040D60"/>
                </a:solidFill>
                <a:latin typeface="Times New Roman" charset="0"/>
                <a:ea typeface="ＭＳ Ｐゴシック" charset="0"/>
              </a:defRPr>
            </a:lvl8pPr>
            <a:lvl9pPr marL="3886200" indent="-228600" algn="ctr" eaLnBrk="0" fontAlgn="base" hangingPunct="0">
              <a:spcBef>
                <a:spcPct val="0"/>
              </a:spcBef>
              <a:spcAft>
                <a:spcPct val="0"/>
              </a:spcAft>
              <a:defRPr sz="2400">
                <a:solidFill>
                  <a:srgbClr val="040D60"/>
                </a:solidFill>
                <a:latin typeface="Times New Roman" charset="0"/>
                <a:ea typeface="ＭＳ Ｐゴシック" charset="0"/>
              </a:defRPr>
            </a:lvl9pPr>
          </a:lstStyle>
          <a:p>
            <a:pPr eaLnBrk="1" hangingPunct="1"/>
            <a:r>
              <a:rPr lang="en-US"/>
              <a:t>16 September 2015</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
          <p:cNvSpPr>
            <a:spLocks noChangeArrowheads="1"/>
          </p:cNvSpPr>
          <p:nvPr/>
        </p:nvSpPr>
        <p:spPr bwMode="auto">
          <a:xfrm>
            <a:off x="2303463" y="6153150"/>
            <a:ext cx="68405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t>http://www.nature.com/news/how-interdisciplinary-are-you-1.18362</a:t>
            </a:r>
          </a:p>
        </p:txBody>
      </p:sp>
      <p:pic>
        <p:nvPicPr>
          <p:cNvPr id="962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25425"/>
            <a:ext cx="7264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600" y="1520825"/>
            <a:ext cx="7658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5981700" y="4697413"/>
            <a:ext cx="2874963" cy="1323975"/>
          </a:xfrm>
          <a:prstGeom prst="ellipse">
            <a:avLst/>
          </a:prstGeom>
          <a:solidFill>
            <a:srgbClr val="FF0000"/>
          </a:solidFill>
          <a:ln w="9525" cap="flat" cmpd="sng" algn="ctr">
            <a:solidFill>
              <a:srgbClr val="EDECB4"/>
            </a:solidFill>
            <a:prstDash val="solid"/>
            <a:round/>
            <a:headEnd type="none" w="med" len="med"/>
            <a:tailEnd type="none" w="med" len="med"/>
          </a:ln>
          <a:effectLst>
            <a:outerShdw blurRad="50800" dist="63500" dir="2700000" algn="tl" rotWithShape="0">
              <a:srgbClr val="000000">
                <a:alpha val="43000"/>
              </a:srgbClr>
            </a:outerShdw>
          </a:effectLst>
        </p:spPr>
        <p:txBody>
          <a:bodyPr/>
          <a:lstStyle/>
          <a:p>
            <a:pPr>
              <a:defRPr/>
            </a:pPr>
            <a:r>
              <a:rPr lang="en-US" sz="2800" dirty="0" err="1">
                <a:solidFill>
                  <a:schemeClr val="bg1"/>
                </a:solidFill>
                <a:cs typeface="Arial" charset="0"/>
              </a:rPr>
              <a:t>Teste</a:t>
            </a:r>
            <a:r>
              <a:rPr lang="en-US" sz="2800" dirty="0">
                <a:solidFill>
                  <a:schemeClr val="bg1"/>
                </a:solidFill>
                <a:cs typeface="Arial" charset="0"/>
              </a:rPr>
              <a:t> com 10 </a:t>
            </a:r>
            <a:r>
              <a:rPr lang="en-US" sz="2800" dirty="0" err="1">
                <a:solidFill>
                  <a:schemeClr val="bg1"/>
                </a:solidFill>
                <a:cs typeface="Arial" charset="0"/>
              </a:rPr>
              <a:t>questões</a:t>
            </a:r>
            <a:endParaRPr lang="en-US" sz="2800" dirty="0">
              <a:solidFill>
                <a:schemeClr val="bg1"/>
              </a:solidFill>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ChangeArrowheads="1"/>
          </p:cNvSpPr>
          <p:nvPr/>
        </p:nvSpPr>
        <p:spPr bwMode="auto">
          <a:xfrm>
            <a:off x="2303463" y="6153150"/>
            <a:ext cx="68405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t>http://www.nature.com/news/how-interdisciplinary-are-you-1.18362</a:t>
            </a:r>
          </a:p>
        </p:txBody>
      </p:sp>
      <p:pic>
        <p:nvPicPr>
          <p:cNvPr id="9728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25425"/>
            <a:ext cx="7264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73238"/>
            <a:ext cx="43307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2303463" y="6153150"/>
            <a:ext cx="6840537" cy="708025"/>
          </a:xfrm>
          <a:prstGeom prst="rect">
            <a:avLst/>
          </a:prstGeom>
          <a:solidFill>
            <a:srgbClr val="EDECB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t>http://</a:t>
            </a:r>
            <a:r>
              <a:rPr lang="en-US" sz="2000" dirty="0" err="1"/>
              <a:t>www.nature.com</a:t>
            </a:r>
            <a:r>
              <a:rPr lang="en-US" sz="2000" dirty="0"/>
              <a:t>/news/how-interdisciplinary-are-you-1.18362</a:t>
            </a:r>
          </a:p>
        </p:txBody>
      </p:sp>
      <p:pic>
        <p:nvPicPr>
          <p:cNvPr id="983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25425"/>
            <a:ext cx="72644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1412875"/>
            <a:ext cx="83312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29" name="Group 4"/>
          <p:cNvGrpSpPr>
            <a:grpSpLocks/>
          </p:cNvGrpSpPr>
          <p:nvPr/>
        </p:nvGrpSpPr>
        <p:grpSpPr bwMode="auto">
          <a:xfrm>
            <a:off x="2667000" y="2457450"/>
            <a:ext cx="4275138" cy="1303338"/>
            <a:chOff x="1680" y="1548"/>
            <a:chExt cx="2693" cy="821"/>
          </a:xfrm>
        </p:grpSpPr>
        <p:sp>
          <p:nvSpPr>
            <p:cNvPr id="99331" name="WordArt 5"/>
            <p:cNvSpPr>
              <a:spLocks noChangeArrowheads="1" noChangeShapeType="1" noTextEdit="1"/>
            </p:cNvSpPr>
            <p:nvPr/>
          </p:nvSpPr>
          <p:spPr bwMode="auto">
            <a:xfrm>
              <a:off x="1680" y="1931"/>
              <a:ext cx="2400" cy="43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sz="4800" kern="10">
                  <a:solidFill>
                    <a:srgbClr val="FF6600"/>
                  </a:solidFill>
                  <a:effectLst>
                    <a:outerShdw blurRad="63500" dist="46662" dir="2115817" algn="ctr" rotWithShape="0">
                      <a:srgbClr val="B2B2B2">
                        <a:alpha val="79999"/>
                      </a:srgbClr>
                    </a:outerShdw>
                  </a:effectLst>
                  <a:latin typeface="Times New Roman"/>
                  <a:ea typeface="Times New Roman"/>
                  <a:cs typeface="Times New Roman"/>
                </a:rPr>
                <a:t>Muito obrigado</a:t>
              </a:r>
            </a:p>
          </p:txBody>
        </p:sp>
        <p:pic>
          <p:nvPicPr>
            <p:cNvPr id="4556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 y="1548"/>
              <a:ext cx="200" cy="7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40D60"/>
                  </a:solidFill>
                  <a:miter lim="800000"/>
                  <a:headEnd/>
                  <a:tailEnd/>
                </a14:hiddenLine>
              </a:ext>
              <a:ext uri="{AF507438-7753-43e0-B8FC-AC1667EBCBE1}">
                <a14:hiddenEffects xmlns:a14="http://schemas.microsoft.com/office/drawing/2010/main">
                  <a:effectLst>
                    <a:outerShdw blurRad="63500" dist="107763" dir="13500000" algn="ctr" rotWithShape="0">
                      <a:schemeClr val="bg2">
                        <a:alpha val="50000"/>
                      </a:schemeClr>
                    </a:outerShdw>
                  </a:effectLst>
                </a14:hiddenEffects>
              </a:ext>
            </a:extLst>
          </p:spPr>
        </p:pic>
      </p:grpSp>
      <p:sp>
        <p:nvSpPr>
          <p:cNvPr id="455687" name="Text Box 7"/>
          <p:cNvSpPr txBox="1">
            <a:spLocks noChangeArrowheads="1"/>
          </p:cNvSpPr>
          <p:nvPr/>
        </p:nvSpPr>
        <p:spPr bwMode="auto">
          <a:xfrm>
            <a:off x="4849813" y="5370513"/>
            <a:ext cx="4186237"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40D60"/>
                </a:solidFill>
                <a:miter lim="800000"/>
                <a:headEnd/>
                <a:tailEnd/>
              </a14:hiddenLine>
            </a:ext>
            <a:ext uri="{AF507438-7753-43e0-B8FC-AC1667EBCBE1}">
              <a14:hiddenEffects xmlns:a14="http://schemas.microsoft.com/office/drawing/2010/main">
                <a:effectLst>
                  <a:outerShdw blurRad="63500" dist="107763" dir="13500000" algn="ctr" rotWithShape="0">
                    <a:schemeClr val="bg2">
                      <a:alpha val="50000"/>
                    </a:schemeClr>
                  </a:outerShdw>
                </a:effectLst>
              </a14:hiddenEffects>
            </a:ext>
          </a:extLst>
        </p:spPr>
        <p:txBody>
          <a:bodyPr>
            <a:spAutoFit/>
          </a:bodyPr>
          <a:lstStyle/>
          <a:p>
            <a:pPr>
              <a:defRPr/>
            </a:pPr>
            <a:r>
              <a:rPr lang="pt-BR" sz="3200">
                <a:cs typeface="Arial" charset="0"/>
              </a:rPr>
              <a:t>carlos.alberto@ufrgs.br</a:t>
            </a:r>
            <a:endParaRPr lang="en-US" sz="3200">
              <a:cs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75" y="0"/>
            <a:ext cx="8945563"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038350"/>
            <a:ext cx="894556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sign padrão">
  <a:themeElements>
    <a:clrScheme name="Custom 3">
      <a:dk1>
        <a:srgbClr val="009999"/>
      </a:dk1>
      <a:lt1>
        <a:srgbClr val="FFFFFF"/>
      </a:lt1>
      <a:dk2>
        <a:srgbClr val="006666"/>
      </a:dk2>
      <a:lt2>
        <a:srgbClr val="005A58"/>
      </a:lt2>
      <a:accent1>
        <a:srgbClr val="339966"/>
      </a:accent1>
      <a:accent2>
        <a:srgbClr val="6D6FC7"/>
      </a:accent2>
      <a:accent3>
        <a:srgbClr val="FFFFFF"/>
      </a:accent3>
      <a:accent4>
        <a:srgbClr val="008282"/>
      </a:accent4>
      <a:accent5>
        <a:srgbClr val="ADCAB8"/>
      </a:accent5>
      <a:accent6>
        <a:srgbClr val="6264B4"/>
      </a:accent6>
      <a:hlink>
        <a:srgbClr val="000000"/>
      </a:hlink>
      <a:folHlink>
        <a:srgbClr val="00FF00"/>
      </a:folHlink>
    </a:clrScheme>
    <a:fontScheme name="Design padrão">
      <a:majorFont>
        <a:latin typeface="Times New Roman"/>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040D60"/>
          </a:solidFill>
          <a:prstDash val="solid"/>
          <a:round/>
          <a:headEnd type="none" w="med" len="med"/>
          <a:tailEnd type="none" w="med" len="med"/>
        </a:ln>
        <a:effectLst>
          <a:outerShdw blurRad="63500" dist="107763" dir="13500000" algn="ctr" rotWithShape="0">
            <a:schemeClr val="bg2">
              <a:alpha val="50000"/>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40D60"/>
            </a:solidFill>
            <a:effectLst/>
            <a:latin typeface="Times New Roman" charset="0"/>
            <a:ea typeface="ＭＳ Ｐゴシック" charset="0"/>
            <a:cs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rgbClr val="040D60"/>
          </a:solidFill>
          <a:prstDash val="solid"/>
          <a:round/>
          <a:headEnd type="none" w="med" len="med"/>
          <a:tailEnd type="none" w="med" len="med"/>
        </a:ln>
        <a:effectLst>
          <a:outerShdw blurRad="63500" dist="107763" dir="13500000" algn="ctr" rotWithShape="0">
            <a:schemeClr val="bg2">
              <a:alpha val="50000"/>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40D60"/>
            </a:solidFill>
            <a:effectLst/>
            <a:latin typeface="Times New Roman" charset="0"/>
            <a:ea typeface="ＭＳ Ｐゴシック" charset="0"/>
            <a:cs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sign padrão 13">
        <a:dk1>
          <a:srgbClr val="009999"/>
        </a:dk1>
        <a:lt1>
          <a:srgbClr val="FFFFFF"/>
        </a:lt1>
        <a:dk2>
          <a:srgbClr val="006666"/>
        </a:dk2>
        <a:lt2>
          <a:srgbClr val="005A58"/>
        </a:lt2>
        <a:accent1>
          <a:srgbClr val="006462"/>
        </a:accent1>
        <a:accent2>
          <a:srgbClr val="6D6FC7"/>
        </a:accent2>
        <a:accent3>
          <a:srgbClr val="FFFFFF"/>
        </a:accent3>
        <a:accent4>
          <a:srgbClr val="008282"/>
        </a:accent4>
        <a:accent5>
          <a:srgbClr val="AAB8B7"/>
        </a:accent5>
        <a:accent6>
          <a:srgbClr val="6264B4"/>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Design padrão 14">
        <a:dk1>
          <a:srgbClr val="009999"/>
        </a:dk1>
        <a:lt1>
          <a:srgbClr val="FFFFFF"/>
        </a:lt1>
        <a:dk2>
          <a:srgbClr val="000000"/>
        </a:dk2>
        <a:lt2>
          <a:srgbClr val="005A58"/>
        </a:lt2>
        <a:accent1>
          <a:srgbClr val="006462"/>
        </a:accent1>
        <a:accent2>
          <a:srgbClr val="6D6FC7"/>
        </a:accent2>
        <a:accent3>
          <a:srgbClr val="FFFFFF"/>
        </a:accent3>
        <a:accent4>
          <a:srgbClr val="008282"/>
        </a:accent4>
        <a:accent5>
          <a:srgbClr val="AAB8B7"/>
        </a:accent5>
        <a:accent6>
          <a:srgbClr val="6264B4"/>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Design padrão 15">
        <a:dk1>
          <a:srgbClr val="000000"/>
        </a:dk1>
        <a:lt1>
          <a:srgbClr val="FFFFFF"/>
        </a:lt1>
        <a:dk2>
          <a:srgbClr val="000000"/>
        </a:dk2>
        <a:lt2>
          <a:srgbClr val="005A58"/>
        </a:lt2>
        <a:accent1>
          <a:srgbClr val="006462"/>
        </a:accent1>
        <a:accent2>
          <a:srgbClr val="6D6FC7"/>
        </a:accent2>
        <a:accent3>
          <a:srgbClr val="FFFFFF"/>
        </a:accent3>
        <a:accent4>
          <a:srgbClr val="000000"/>
        </a:accent4>
        <a:accent5>
          <a:srgbClr val="AAB8B7"/>
        </a:accent5>
        <a:accent6>
          <a:srgbClr val="6264B4"/>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Design padrão 16">
        <a:dk1>
          <a:srgbClr val="000000"/>
        </a:dk1>
        <a:lt1>
          <a:srgbClr val="FFFFFF"/>
        </a:lt1>
        <a:dk2>
          <a:srgbClr val="000000"/>
        </a:dk2>
        <a:lt2>
          <a:srgbClr val="005A58"/>
        </a:lt2>
        <a:accent1>
          <a:srgbClr val="006462"/>
        </a:accent1>
        <a:accent2>
          <a:srgbClr val="6D6FC7"/>
        </a:accent2>
        <a:accent3>
          <a:srgbClr val="FFFFFF"/>
        </a:accent3>
        <a:accent4>
          <a:srgbClr val="000000"/>
        </a:accent4>
        <a:accent5>
          <a:srgbClr val="AAB8B7"/>
        </a:accent5>
        <a:accent6>
          <a:srgbClr val="6264B4"/>
        </a:accent6>
        <a:hlink>
          <a:srgbClr val="0066FF"/>
        </a:hlink>
        <a:folHlink>
          <a:srgbClr val="00FF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70109</TotalTime>
  <Words>2613</Words>
  <Application>Microsoft Macintosh PowerPoint</Application>
  <PresentationFormat>On-screen Show (4:3)</PresentationFormat>
  <Paragraphs>225</Paragraphs>
  <Slides>87</Slides>
  <Notes>2</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Design padrão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Instituto de Física - UFRGS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 dos Santos</dc:creator>
  <cp:lastModifiedBy>Carlos Alberto dos Santos</cp:lastModifiedBy>
  <cp:revision>529</cp:revision>
  <cp:lastPrinted>2013-07-30T01:05:42Z</cp:lastPrinted>
  <dcterms:created xsi:type="dcterms:W3CDTF">2007-08-26T07:25:58Z</dcterms:created>
  <dcterms:modified xsi:type="dcterms:W3CDTF">2015-10-01T15:27:49Z</dcterms:modified>
</cp:coreProperties>
</file>